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13527-9F05-43DB-92B0-2713439474D0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A8E54-42F7-4B51-BFB4-CD8E07B2F6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7503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A8E54-42F7-4B51-BFB4-CD8E07B2F6B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6588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1A04-6CB8-4749-A71B-E533E66AC3D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57A3A9A-276D-4539-99BA-CFFE75BC7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3650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1A04-6CB8-4749-A71B-E533E66AC3D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3A9A-276D-4539-99BA-CFFE75BC7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497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1A04-6CB8-4749-A71B-E533E66AC3D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3A9A-276D-4539-99BA-CFFE75BC7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21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1A04-6CB8-4749-A71B-E533E66AC3D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3A9A-276D-4539-99BA-CFFE75BC7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86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9C11A04-6CB8-4749-A71B-E533E66AC3D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it-I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57A3A9A-276D-4539-99BA-CFFE75BC7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925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1A04-6CB8-4749-A71B-E533E66AC3D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3A9A-276D-4539-99BA-CFFE75BC7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6164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1A04-6CB8-4749-A71B-E533E66AC3D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3A9A-276D-4539-99BA-CFFE75BC7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6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1A04-6CB8-4749-A71B-E533E66AC3D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3A9A-276D-4539-99BA-CFFE75BC7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0290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1A04-6CB8-4749-A71B-E533E66AC3D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3A9A-276D-4539-99BA-CFFE75BC7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938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1A04-6CB8-4749-A71B-E533E66AC3D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3A9A-276D-4539-99BA-CFFE75BC7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545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1A04-6CB8-4749-A71B-E533E66AC3DD}" type="datetimeFigureOut">
              <a:rPr lang="it-IT" smtClean="0"/>
              <a:t>29/04/2020</a:t>
            </a:fld>
            <a:endParaRPr lang="it-I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3A9A-276D-4539-99BA-CFFE75BC7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162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9C11A04-6CB8-4749-A71B-E533E66AC3D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57A3A9A-276D-4539-99BA-CFFE75BC7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64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L’ITALIA DEL SUD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Corso 2S_a.f. 2019-20_area </a:t>
            </a:r>
            <a:r>
              <a:rPr lang="it-IT" dirty="0" err="1" smtClean="0"/>
              <a:t>ssec</a:t>
            </a:r>
            <a:endParaRPr lang="it-IT" dirty="0" smtClean="0"/>
          </a:p>
          <a:p>
            <a:r>
              <a:rPr lang="it-IT" dirty="0" smtClean="0"/>
              <a:t>Verifica</a:t>
            </a:r>
          </a:p>
          <a:p>
            <a:r>
              <a:rPr lang="it-IT" dirty="0" smtClean="0"/>
              <a:t>Tecla Rossini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979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Associa la definizione corretta a ciascun termine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001203"/>
              </p:ext>
            </p:extLst>
          </p:nvPr>
        </p:nvGraphicFramePr>
        <p:xfrm>
          <a:off x="1282889" y="2120899"/>
          <a:ext cx="9845486" cy="4430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2743"/>
                <a:gridCol w="4922743"/>
              </a:tblGrid>
              <a:tr h="1426484">
                <a:tc>
                  <a:txBody>
                    <a:bodyPr/>
                    <a:lstStyle/>
                    <a:p>
                      <a:r>
                        <a:rPr lang="it-IT" dirty="0" smtClean="0"/>
                        <a:t>LATIFONDO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Problematiche di lungo corso legata all’arretratezza</a:t>
                      </a:r>
                      <a:r>
                        <a:rPr lang="it-IT" baseline="0" dirty="0" smtClean="0"/>
                        <a:t> economica e sociale del Sud</a:t>
                      </a:r>
                      <a:endParaRPr lang="it-IT" dirty="0"/>
                    </a:p>
                  </a:txBody>
                  <a:tcPr marL="87464" marR="87464"/>
                </a:tc>
              </a:tr>
              <a:tr h="998539">
                <a:tc>
                  <a:txBody>
                    <a:bodyPr/>
                    <a:lstStyle/>
                    <a:p>
                      <a:r>
                        <a:rPr lang="it-IT" dirty="0" smtClean="0"/>
                        <a:t>CASSA DEL MEZZOGIORNO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Area geografica finalizzata a preservare l’equilibrio ambientale e la biodiversità</a:t>
                      </a:r>
                      <a:endParaRPr lang="it-IT" dirty="0"/>
                    </a:p>
                  </a:txBody>
                  <a:tcPr marL="87464" marR="87464"/>
                </a:tc>
              </a:tr>
              <a:tr h="1426484">
                <a:tc>
                  <a:txBody>
                    <a:bodyPr/>
                    <a:lstStyle/>
                    <a:p>
                      <a:r>
                        <a:rPr lang="it-IT" dirty="0" smtClean="0"/>
                        <a:t>QUESTIONE MERIDIONALE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Ente statale creato in passato per sostenere lo sviluppo del Sud attraverso la realizzazione di infrastrutture</a:t>
                      </a:r>
                      <a:endParaRPr lang="it-IT" dirty="0"/>
                    </a:p>
                  </a:txBody>
                  <a:tcPr marL="87464" marR="87464"/>
                </a:tc>
              </a:tr>
              <a:tr h="578518">
                <a:tc>
                  <a:txBody>
                    <a:bodyPr/>
                    <a:lstStyle/>
                    <a:p>
                      <a:r>
                        <a:rPr lang="it-IT" dirty="0" smtClean="0"/>
                        <a:t>AREE</a:t>
                      </a:r>
                      <a:r>
                        <a:rPr lang="it-IT" baseline="0" dirty="0" smtClean="0"/>
                        <a:t> PROTETTE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Vasta area coltivata in modo estensivo</a:t>
                      </a:r>
                      <a:endParaRPr lang="it-IT" dirty="0"/>
                    </a:p>
                  </a:txBody>
                  <a:tcPr marL="87464" marR="874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0416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1321" y="191066"/>
            <a:ext cx="8447964" cy="1050877"/>
          </a:xfrm>
        </p:spPr>
        <p:txBody>
          <a:bodyPr/>
          <a:lstStyle/>
          <a:p>
            <a:r>
              <a:rPr lang="it-IT" dirty="0" smtClean="0"/>
              <a:t>Vero o falso?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742600"/>
              </p:ext>
            </p:extLst>
          </p:nvPr>
        </p:nvGraphicFramePr>
        <p:xfrm>
          <a:off x="1069975" y="1241943"/>
          <a:ext cx="10230371" cy="5090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0694"/>
                <a:gridCol w="1501253"/>
                <a:gridCol w="1378424"/>
              </a:tblGrid>
              <a:tr h="44823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VERO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FALSO</a:t>
                      </a:r>
                      <a:endParaRPr lang="it-IT" dirty="0"/>
                    </a:p>
                  </a:txBody>
                  <a:tcPr marL="87464" marR="87464"/>
                </a:tc>
              </a:tr>
              <a:tr h="773673">
                <a:tc>
                  <a:txBody>
                    <a:bodyPr/>
                    <a:lstStyle/>
                    <a:p>
                      <a:r>
                        <a:rPr lang="it-IT" dirty="0" smtClean="0"/>
                        <a:t>La popolazione dell’Italia meridionale</a:t>
                      </a:r>
                      <a:r>
                        <a:rPr lang="it-IT" baseline="0" dirty="0" smtClean="0"/>
                        <a:t> è pari al 32% del totale nazionale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87464" marR="87464"/>
                </a:tc>
              </a:tr>
              <a:tr h="773673">
                <a:tc>
                  <a:txBody>
                    <a:bodyPr/>
                    <a:lstStyle/>
                    <a:p>
                      <a:r>
                        <a:rPr lang="it-IT" dirty="0" smtClean="0"/>
                        <a:t>Al Sud negli ultimi anni si è</a:t>
                      </a:r>
                      <a:r>
                        <a:rPr lang="it-IT" baseline="0" dirty="0" smtClean="0"/>
                        <a:t> registrato un brusco incremento demografico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87464" marR="87464"/>
                </a:tc>
              </a:tr>
              <a:tr h="773673">
                <a:tc>
                  <a:txBody>
                    <a:bodyPr/>
                    <a:lstStyle/>
                    <a:p>
                      <a:r>
                        <a:rPr lang="it-IT" dirty="0" smtClean="0"/>
                        <a:t>Il fenomeno dell’emigrazione dell’Italia meridionale ha una storia breve e recente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87464" marR="87464"/>
                </a:tc>
              </a:tr>
              <a:tr h="773673">
                <a:tc>
                  <a:txBody>
                    <a:bodyPr/>
                    <a:lstStyle/>
                    <a:p>
                      <a:r>
                        <a:rPr lang="it-IT" dirty="0" smtClean="0"/>
                        <a:t>Basilicata e Molise sono tra le regioni italiane meno densamente abitate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87464" marR="87464"/>
                </a:tc>
              </a:tr>
              <a:tr h="773673">
                <a:tc>
                  <a:txBody>
                    <a:bodyPr/>
                    <a:lstStyle/>
                    <a:p>
                      <a:r>
                        <a:rPr lang="it-IT" dirty="0" smtClean="0"/>
                        <a:t>La Campania ha una densità</a:t>
                      </a:r>
                      <a:r>
                        <a:rPr lang="it-IT" baseline="0" dirty="0" smtClean="0"/>
                        <a:t> di popolazione che rientra nella media italiana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87464" marR="87464"/>
                </a:tc>
              </a:tr>
              <a:tr h="773673">
                <a:tc>
                  <a:txBody>
                    <a:bodyPr/>
                    <a:lstStyle/>
                    <a:p>
                      <a:r>
                        <a:rPr lang="it-IT" dirty="0" smtClean="0"/>
                        <a:t>In Sicilia la popolazione è concentrata soprattutto nell’area Palermo e Trapani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7464" marR="874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323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869" y="0"/>
            <a:ext cx="10515600" cy="1325563"/>
          </a:xfrm>
        </p:spPr>
        <p:txBody>
          <a:bodyPr/>
          <a:lstStyle/>
          <a:p>
            <a:r>
              <a:rPr lang="it-IT" dirty="0" smtClean="0"/>
              <a:t>Vero o falso?</a:t>
            </a:r>
            <a:endParaRPr lang="it-IT" dirty="0"/>
          </a:p>
        </p:txBody>
      </p:sp>
      <p:graphicFrame>
        <p:nvGraphicFramePr>
          <p:cNvPr id="5" name="Segnaposto contenut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699552"/>
              </p:ext>
            </p:extLst>
          </p:nvPr>
        </p:nvGraphicFramePr>
        <p:xfrm>
          <a:off x="327548" y="1245276"/>
          <a:ext cx="11300345" cy="4855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4942"/>
                <a:gridCol w="1078173"/>
                <a:gridCol w="1037230"/>
              </a:tblGrid>
              <a:tr h="59891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vero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falso</a:t>
                      </a:r>
                      <a:endParaRPr lang="it-IT" dirty="0"/>
                    </a:p>
                  </a:txBody>
                  <a:tcPr/>
                </a:tc>
              </a:tr>
              <a:tr h="612402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Il sud</a:t>
                      </a:r>
                      <a:r>
                        <a:rPr lang="it-IT" sz="1800" baseline="0" dirty="0" smtClean="0"/>
                        <a:t> presenta un tessuto di piccole e medie imprese localizzate nelle aree interne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</a:tr>
              <a:tr h="542392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L’agricoltura si è modernizzata puntando</a:t>
                      </a:r>
                      <a:r>
                        <a:rPr lang="it-IT" sz="1800" baseline="0" dirty="0" smtClean="0"/>
                        <a:t> su coltivazioni specializzate e intensive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</a:tr>
              <a:tr h="749965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Lo sviluppo della rete dei</a:t>
                      </a:r>
                      <a:r>
                        <a:rPr lang="it-IT" sz="1800" baseline="0" dirty="0" smtClean="0"/>
                        <a:t> trasporti ha consentito il rilancio di alcune zone depresse nel Sud e nelle isole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</a:tr>
              <a:tr h="779392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Il turismo copre</a:t>
                      </a:r>
                      <a:r>
                        <a:rPr lang="it-IT" sz="1800" baseline="0" dirty="0" smtClean="0"/>
                        <a:t> una minima parte del reddito prodotto dal settore terziario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</a:tr>
              <a:tr h="86437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Nell’Italia meridionale il turismo ambientale</a:t>
                      </a:r>
                      <a:r>
                        <a:rPr lang="it-IT" sz="1800" baseline="0" dirty="0" smtClean="0"/>
                        <a:t> è assente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</a:tr>
              <a:tr h="707554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L’attività</a:t>
                      </a:r>
                      <a:r>
                        <a:rPr lang="it-IT" sz="1800" baseline="0" dirty="0" smtClean="0"/>
                        <a:t> mercantile del porto di Napoli è in costante crescita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2752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Completa il testo inserendo i termini corretti tra quelli proposti (attenzione: non tutti sono da utilizzare)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CATANIA</a:t>
            </a:r>
          </a:p>
          <a:p>
            <a:r>
              <a:rPr lang="it-IT" dirty="0" smtClean="0"/>
              <a:t>APPENNINO MERIDIONALE</a:t>
            </a:r>
          </a:p>
          <a:p>
            <a:r>
              <a:rPr lang="it-IT" dirty="0" smtClean="0"/>
              <a:t>RAGUSA</a:t>
            </a:r>
          </a:p>
          <a:p>
            <a:r>
              <a:rPr lang="it-IT" dirty="0" smtClean="0"/>
              <a:t>LATIFONDO</a:t>
            </a:r>
          </a:p>
          <a:p>
            <a:r>
              <a:rPr lang="it-IT" dirty="0" smtClean="0"/>
              <a:t>MONTI IBLEI</a:t>
            </a:r>
          </a:p>
          <a:p>
            <a:r>
              <a:rPr lang="it-IT" dirty="0" smtClean="0"/>
              <a:t>MURGE</a:t>
            </a:r>
          </a:p>
          <a:p>
            <a:r>
              <a:rPr lang="it-IT" dirty="0" smtClean="0"/>
              <a:t>APPENNINO SICULO</a:t>
            </a:r>
          </a:p>
          <a:p>
            <a:r>
              <a:rPr lang="it-IT" dirty="0" smtClean="0"/>
              <a:t>MADONIE</a:t>
            </a:r>
          </a:p>
          <a:p>
            <a:r>
              <a:rPr lang="it-IT" dirty="0" smtClean="0"/>
              <a:t>PELORITANI</a:t>
            </a:r>
          </a:p>
          <a:p>
            <a:r>
              <a:rPr lang="it-IT" dirty="0" smtClean="0"/>
              <a:t>CARSISMO</a:t>
            </a:r>
          </a:p>
          <a:p>
            <a:r>
              <a:rPr lang="it-IT" dirty="0" smtClean="0"/>
              <a:t>ENNA NEBRODI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4053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4716" y="95534"/>
            <a:ext cx="11750723" cy="65918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 smtClean="0"/>
              <a:t>IL TERRITORIO DELLA SICILIA è PERCORSO DALL’ ___________________________, CHE è UNA SORTA DI APPENDICE DELLA CATENA APPENNINICA E COMPRENDE TRE SISTEMI MONTUOSI PRINCIPALI: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I _______________________ </a:t>
            </a:r>
          </a:p>
          <a:p>
            <a:pPr marL="0" indent="0">
              <a:buNone/>
            </a:pPr>
            <a:r>
              <a:rPr lang="it-IT" dirty="0" smtClean="0"/>
              <a:t>SI SVILUPPANO LUNGO LA COSTA NORD-ORIENTALE TRA LO STRETTO DI MESSINA E L’ETNA, DI FRONTE AL MAR IONIO;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I ____________________ CON LA LORO FORMA ARROTONDATA, E LE _________, IN CUI è DIFFUSO IL FENOMENO DEL _____________________, OCCUPANO LA PARTE TIRRENICA DELLA SICILIA NORD-ORIENTALE</a:t>
            </a:r>
          </a:p>
          <a:p>
            <a:endParaRPr lang="it-IT" dirty="0" smtClean="0"/>
          </a:p>
          <a:p>
            <a:r>
              <a:rPr lang="it-IT" dirty="0" smtClean="0"/>
              <a:t>LA SEZIONE SUD-ORIENTALE, TRA SIRACUSA E __________________, è OCCUPATA INVECE DAI ____________________, UN VASTO TAVOLATO DI NATURA CALCAREA.</a:t>
            </a:r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L’UNICA ZONA PIANEGGIANTE DI RILIEVO è COSTITUITA DALLA PIANA DI _________________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8810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Associa i seguenti luoghi alla regione corretta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397814"/>
              </p:ext>
            </p:extLst>
          </p:nvPr>
        </p:nvGraphicFramePr>
        <p:xfrm>
          <a:off x="1069975" y="2120900"/>
          <a:ext cx="100584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BENEVENTO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AGRIGENTO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GOLFO</a:t>
                      </a:r>
                      <a:r>
                        <a:rPr lang="it-IT" baseline="0" dirty="0" smtClean="0"/>
                        <a:t> DI TARANTO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COSENZA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CAMPOBASSO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GOLFO DI CAGLIARI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BARI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POTENZA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NUORO 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GOLFO DI SALERNO</a:t>
                      </a:r>
                      <a:endParaRPr lang="it-IT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87464" marR="874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228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3937" y="216281"/>
            <a:ext cx="10462510" cy="1609344"/>
          </a:xfrm>
        </p:spPr>
        <p:txBody>
          <a:bodyPr/>
          <a:lstStyle/>
          <a:p>
            <a:r>
              <a:rPr lang="it-IT" dirty="0" smtClean="0"/>
              <a:t>Associa i seguenti luoghi alla regione corretta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489149"/>
              </p:ext>
            </p:extLst>
          </p:nvPr>
        </p:nvGraphicFramePr>
        <p:xfrm>
          <a:off x="523937" y="2207762"/>
          <a:ext cx="10694158" cy="4070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7079"/>
                <a:gridCol w="5347079"/>
              </a:tblGrid>
              <a:tr h="814042">
                <a:tc>
                  <a:txBody>
                    <a:bodyPr/>
                    <a:lstStyle/>
                    <a:p>
                      <a:r>
                        <a:rPr lang="it-IT" dirty="0" smtClean="0"/>
                        <a:t>ISOLE TREMITI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14042">
                <a:tc>
                  <a:txBody>
                    <a:bodyPr/>
                    <a:lstStyle/>
                    <a:p>
                      <a:r>
                        <a:rPr lang="it-IT" dirty="0" smtClean="0"/>
                        <a:t>ALTIPIANO DELLA SILA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14042">
                <a:tc>
                  <a:txBody>
                    <a:bodyPr/>
                    <a:lstStyle/>
                    <a:p>
                      <a:r>
                        <a:rPr lang="it-IT" dirty="0" smtClean="0"/>
                        <a:t>ISOLE EGADI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14042">
                <a:tc>
                  <a:txBody>
                    <a:bodyPr/>
                    <a:lstStyle/>
                    <a:p>
                      <a:r>
                        <a:rPr lang="it-IT" dirty="0" smtClean="0"/>
                        <a:t>PANTELLERIA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14042">
                <a:tc>
                  <a:txBody>
                    <a:bodyPr/>
                    <a:lstStyle/>
                    <a:p>
                      <a:r>
                        <a:rPr lang="it-IT" dirty="0" smtClean="0"/>
                        <a:t>ETNA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3962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Legn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gn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gn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TM03090434[[fn=Legno]]</Template>
  <TotalTime>32</TotalTime>
  <Words>400</Words>
  <Application>Microsoft Office PowerPoint</Application>
  <PresentationFormat>Widescreen</PresentationFormat>
  <Paragraphs>71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Calibri</vt:lpstr>
      <vt:lpstr>Rockwell</vt:lpstr>
      <vt:lpstr>Rockwell Condensed</vt:lpstr>
      <vt:lpstr>Wingdings</vt:lpstr>
      <vt:lpstr>Legno</vt:lpstr>
      <vt:lpstr>L’ITALIA DEL SUD</vt:lpstr>
      <vt:lpstr>Associa la definizione corretta a ciascun termine</vt:lpstr>
      <vt:lpstr>Vero o falso?</vt:lpstr>
      <vt:lpstr>Vero o falso?</vt:lpstr>
      <vt:lpstr>Completa il testo inserendo i termini corretti tra quelli proposti (attenzione: non tutti sono da utilizzare)</vt:lpstr>
      <vt:lpstr>Presentazione standard di PowerPoint</vt:lpstr>
      <vt:lpstr>Associa i seguenti luoghi alla regione corretta</vt:lpstr>
      <vt:lpstr>Associa i seguenti luoghi alla regione corretta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L’ITALIA DEL SUD</dc:title>
  <dc:creator>Utente</dc:creator>
  <cp:lastModifiedBy>Utente</cp:lastModifiedBy>
  <cp:revision>6</cp:revision>
  <dcterms:created xsi:type="dcterms:W3CDTF">2020-04-27T15:51:22Z</dcterms:created>
  <dcterms:modified xsi:type="dcterms:W3CDTF">2020-04-29T16:27:02Z</dcterms:modified>
</cp:coreProperties>
</file>