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F79BB4-70D3-4DFA-A908-29B5697DDF56}" type="datetimeFigureOut">
              <a:rPr lang="it-IT" smtClean="0"/>
              <a:t>22/04/2020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2B2FA3-DB23-4175-843D-27975928FE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0344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I RILIEVI: sono una continuazione degli APPENNINI ma sono spesso costituiti da massicci isolati; molta parte del territorio è collinare e la pianura è concentrata sulla costa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B2FA3-DB23-4175-843D-27975928FE0D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2868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B07CCDD-3901-438A-B49A-82F57692AC5F}" type="datetimeFigureOut">
              <a:rPr lang="it-IT" smtClean="0"/>
              <a:t>22/04/2020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C9A9591-FF4C-4906-846A-5B4B229E6B7C}" type="slidenum">
              <a:rPr lang="it-IT" smtClean="0"/>
              <a:t>‹N›</a:t>
            </a:fld>
            <a:endParaRPr lang="it-IT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310298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7CCDD-3901-438A-B49A-82F57692AC5F}" type="datetimeFigureOut">
              <a:rPr lang="it-IT" smtClean="0"/>
              <a:t>22/04/2020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A9591-FF4C-4906-846A-5B4B229E6B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6983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7CCDD-3901-438A-B49A-82F57692AC5F}" type="datetimeFigureOut">
              <a:rPr lang="it-IT" smtClean="0"/>
              <a:t>22/04/2020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A9591-FF4C-4906-846A-5B4B229E6B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8488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7CCDD-3901-438A-B49A-82F57692AC5F}" type="datetimeFigureOut">
              <a:rPr lang="it-IT" smtClean="0"/>
              <a:t>22/04/2020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A9591-FF4C-4906-846A-5B4B229E6B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342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B07CCDD-3901-438A-B49A-82F57692AC5F}" type="datetimeFigureOut">
              <a:rPr lang="it-IT" smtClean="0"/>
              <a:t>22/04/2020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C9A9591-FF4C-4906-846A-5B4B229E6B7C}" type="slidenum">
              <a:rPr lang="it-IT" smtClean="0"/>
              <a:t>‹N›</a:t>
            </a:fld>
            <a:endParaRPr lang="it-IT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154677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7CCDD-3901-438A-B49A-82F57692AC5F}" type="datetimeFigureOut">
              <a:rPr lang="it-IT" smtClean="0"/>
              <a:t>22/04/2020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A9591-FF4C-4906-846A-5B4B229E6B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5494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7CCDD-3901-438A-B49A-82F57692AC5F}" type="datetimeFigureOut">
              <a:rPr lang="it-IT" smtClean="0"/>
              <a:t>22/04/2020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A9591-FF4C-4906-846A-5B4B229E6B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3420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7CCDD-3901-438A-B49A-82F57692AC5F}" type="datetimeFigureOut">
              <a:rPr lang="it-IT" smtClean="0"/>
              <a:t>22/04/2020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A9591-FF4C-4906-846A-5B4B229E6B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4444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7CCDD-3901-438A-B49A-82F57692AC5F}" type="datetimeFigureOut">
              <a:rPr lang="it-IT" smtClean="0"/>
              <a:t>22/04/2020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A9591-FF4C-4906-846A-5B4B229E6B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0653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B07CCDD-3901-438A-B49A-82F57692AC5F}" type="datetimeFigureOut">
              <a:rPr lang="it-IT" smtClean="0"/>
              <a:t>22/04/2020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C9A9591-FF4C-4906-846A-5B4B229E6B7C}" type="slidenum">
              <a:rPr lang="it-IT" smtClean="0"/>
              <a:t>‹N›</a:t>
            </a:fld>
            <a:endParaRPr lang="it-IT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42371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B07CCDD-3901-438A-B49A-82F57692AC5F}" type="datetimeFigureOut">
              <a:rPr lang="it-IT" smtClean="0"/>
              <a:t>22/04/2020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C9A9591-FF4C-4906-846A-5B4B229E6B7C}" type="slidenum">
              <a:rPr lang="it-IT" smtClean="0"/>
              <a:t>‹N›</a:t>
            </a:fld>
            <a:endParaRPr lang="it-IT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65214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4B07CCDD-3901-438A-B49A-82F57692AC5F}" type="datetimeFigureOut">
              <a:rPr lang="it-IT" smtClean="0"/>
              <a:t>22/04/2020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4C9A9591-FF4C-4906-846A-5B4B229E6B7C}" type="slidenum">
              <a:rPr lang="it-IT" smtClean="0"/>
              <a:t>‹N›</a:t>
            </a:fld>
            <a:endParaRPr lang="it-IT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20049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orient="horz" pos="136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696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orient="horz" pos="1512">
          <p15:clr>
            <a:srgbClr val="F26B43"/>
          </p15:clr>
        </p15:guide>
        <p15:guide id="4294967295" pos="6912">
          <p15:clr>
            <a:srgbClr val="F26B43"/>
          </p15:clr>
        </p15:guide>
        <p15:guide id="4294967295" pos="936">
          <p15:clr>
            <a:srgbClr val="F26B43"/>
          </p15:clr>
        </p15:guide>
        <p15:guide id="4294967295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L’ITALIA DEL SUD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Corso 2S_a.f. 2019-20_AREA SSEC</a:t>
            </a:r>
          </a:p>
          <a:p>
            <a:r>
              <a:rPr lang="it-IT" dirty="0" smtClean="0"/>
              <a:t>UF LA CARTA NAZIONALE DEI VINI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37894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23834" y="1201003"/>
            <a:ext cx="4790364" cy="5145206"/>
          </a:xfrm>
        </p:spPr>
        <p:txBody>
          <a:bodyPr>
            <a:normAutofit lnSpcReduction="10000"/>
          </a:bodyPr>
          <a:lstStyle/>
          <a:p>
            <a:pPr algn="l"/>
            <a:r>
              <a:rPr lang="it-IT" b="1" dirty="0" smtClean="0"/>
              <a:t>7 REGIONI</a:t>
            </a:r>
            <a:r>
              <a:rPr lang="it-IT" dirty="0" smtClean="0"/>
              <a:t>: </a:t>
            </a:r>
          </a:p>
          <a:p>
            <a:pPr algn="l"/>
            <a:r>
              <a:rPr lang="it-IT" dirty="0" smtClean="0"/>
              <a:t>CAMPANIA, BASILICATA, MOLISE, PUGLIA, CALABRIA, </a:t>
            </a:r>
            <a:r>
              <a:rPr lang="it-IT" b="1" dirty="0" smtClean="0">
                <a:solidFill>
                  <a:srgbClr val="FF0000"/>
                </a:solidFill>
              </a:rPr>
              <a:t>SICILIA</a:t>
            </a:r>
            <a:r>
              <a:rPr lang="it-IT" dirty="0" smtClean="0"/>
              <a:t> e </a:t>
            </a:r>
            <a:r>
              <a:rPr lang="it-IT" b="1" dirty="0" smtClean="0">
                <a:solidFill>
                  <a:srgbClr val="FF0000"/>
                </a:solidFill>
              </a:rPr>
              <a:t>SARDEGNA</a:t>
            </a:r>
          </a:p>
          <a:p>
            <a:pPr algn="l"/>
            <a:endParaRPr lang="it-IT" b="1" dirty="0">
              <a:solidFill>
                <a:srgbClr val="FF0000"/>
              </a:solidFill>
            </a:endParaRPr>
          </a:p>
          <a:p>
            <a:pPr algn="l"/>
            <a:r>
              <a:rPr lang="it-IT" b="1" dirty="0"/>
              <a:t>ISOLE </a:t>
            </a:r>
            <a:r>
              <a:rPr lang="it-IT" b="1" dirty="0" smtClean="0"/>
              <a:t>MINORI:</a:t>
            </a:r>
            <a:endParaRPr lang="it-IT" b="1" dirty="0"/>
          </a:p>
          <a:p>
            <a:pPr algn="l"/>
            <a:r>
              <a:rPr lang="it-IT" dirty="0" smtClean="0"/>
              <a:t>S. Antioco </a:t>
            </a:r>
            <a:r>
              <a:rPr lang="it-IT" dirty="0" err="1" smtClean="0"/>
              <a:t>prov</a:t>
            </a:r>
            <a:r>
              <a:rPr lang="it-IT" dirty="0" smtClean="0"/>
              <a:t>. Cagliari, Pantelleria </a:t>
            </a:r>
            <a:r>
              <a:rPr lang="it-IT" dirty="0" err="1" smtClean="0"/>
              <a:t>prov</a:t>
            </a:r>
            <a:r>
              <a:rPr lang="it-IT" dirty="0" smtClean="0"/>
              <a:t>. Trapani;</a:t>
            </a:r>
          </a:p>
          <a:p>
            <a:pPr algn="l"/>
            <a:endParaRPr lang="it-IT" dirty="0" smtClean="0"/>
          </a:p>
          <a:p>
            <a:pPr algn="l"/>
            <a:r>
              <a:rPr lang="it-IT" b="1" dirty="0"/>
              <a:t>ARCIPELAGHI</a:t>
            </a:r>
            <a:r>
              <a:rPr lang="it-IT" dirty="0" smtClean="0"/>
              <a:t>: </a:t>
            </a:r>
          </a:p>
          <a:p>
            <a:pPr algn="l"/>
            <a:r>
              <a:rPr lang="it-IT" dirty="0" smtClean="0"/>
              <a:t>campano, Tremiti (Puglia), Eolie e Lipari (Sicilia), Egadi (Sicilia), Pelagie (Sicilia) e </a:t>
            </a:r>
            <a:r>
              <a:rPr lang="it-IT" u="sng" dirty="0" smtClean="0"/>
              <a:t>Maddalena</a:t>
            </a:r>
            <a:r>
              <a:rPr lang="it-IT" dirty="0" smtClean="0"/>
              <a:t> (Sardegna)</a:t>
            </a:r>
          </a:p>
          <a:p>
            <a:pPr algn="l"/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7030301" y="4026090"/>
            <a:ext cx="36422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https://earth.google.com/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58989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98394" y="94915"/>
            <a:ext cx="10555406" cy="14859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1. CARATTERI GEOFISICI (clima mediterraneo)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7797" y="1078173"/>
            <a:ext cx="10726003" cy="5098790"/>
          </a:xfrm>
        </p:spPr>
        <p:txBody>
          <a:bodyPr/>
          <a:lstStyle/>
          <a:p>
            <a:pPr marL="0" indent="0">
              <a:buNone/>
            </a:pP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1356479"/>
              </p:ext>
            </p:extLst>
          </p:nvPr>
        </p:nvGraphicFramePr>
        <p:xfrm>
          <a:off x="890517" y="819570"/>
          <a:ext cx="10633880" cy="5745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3062"/>
                <a:gridCol w="8480818"/>
              </a:tblGrid>
              <a:tr h="376722">
                <a:tc>
                  <a:txBody>
                    <a:bodyPr/>
                    <a:lstStyle/>
                    <a:p>
                      <a:r>
                        <a:rPr lang="it-IT" dirty="0" smtClean="0"/>
                        <a:t>CAMPANIA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VESUVIO, vulcano attivo</a:t>
                      </a:r>
                      <a:endParaRPr lang="it-IT" dirty="0"/>
                    </a:p>
                  </a:txBody>
                  <a:tcPr/>
                </a:tc>
              </a:tr>
              <a:tr h="659263">
                <a:tc>
                  <a:txBody>
                    <a:bodyPr/>
                    <a:lstStyle/>
                    <a:p>
                      <a:r>
                        <a:rPr lang="it-IT" dirty="0" smtClean="0"/>
                        <a:t>BASILICATA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MASSICCIO DEL POLLINO (separa la Basilicata dalla Calabria)</a:t>
                      </a:r>
                    </a:p>
                    <a:p>
                      <a:endParaRPr lang="it-IT" dirty="0"/>
                    </a:p>
                  </a:txBody>
                  <a:tcPr/>
                </a:tc>
              </a:tr>
              <a:tr h="376722">
                <a:tc>
                  <a:txBody>
                    <a:bodyPr/>
                    <a:lstStyle/>
                    <a:p>
                      <a:r>
                        <a:rPr lang="it-IT" dirty="0" smtClean="0"/>
                        <a:t>CALABRIA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Altopiano</a:t>
                      </a:r>
                      <a:r>
                        <a:rPr lang="it-IT" baseline="0" dirty="0" smtClean="0"/>
                        <a:t> della SILA, massiccio dell’ASPROMONTE</a:t>
                      </a:r>
                      <a:endParaRPr lang="it-IT" dirty="0"/>
                    </a:p>
                  </a:txBody>
                  <a:tcPr/>
                </a:tc>
              </a:tr>
              <a:tr h="1789427">
                <a:tc>
                  <a:txBody>
                    <a:bodyPr/>
                    <a:lstStyle/>
                    <a:p>
                      <a:r>
                        <a:rPr lang="it-IT" dirty="0" smtClean="0"/>
                        <a:t>SICILIA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Costa</a:t>
                      </a:r>
                      <a:r>
                        <a:rPr lang="it-IT" baseline="0" dirty="0" smtClean="0"/>
                        <a:t> nord-orientale: PELORITANI (prosecuzione naturale degli Appennini oltre lo stretto di Messina)</a:t>
                      </a:r>
                    </a:p>
                    <a:p>
                      <a:r>
                        <a:rPr lang="it-IT" baseline="0" dirty="0" smtClean="0"/>
                        <a:t>Costa nord-orientale tirrenica: NEBRODI e MADONIE</a:t>
                      </a:r>
                    </a:p>
                    <a:p>
                      <a:r>
                        <a:rPr lang="it-IT" baseline="0" dirty="0" smtClean="0"/>
                        <a:t>Costa sud-orientale (tra Siracusa e Ragusa): monti IBLEI</a:t>
                      </a:r>
                    </a:p>
                    <a:p>
                      <a:r>
                        <a:rPr lang="it-IT" baseline="0" dirty="0" smtClean="0"/>
                        <a:t>Piana di CATANIA</a:t>
                      </a:r>
                    </a:p>
                    <a:p>
                      <a:endParaRPr lang="it-IT" dirty="0"/>
                    </a:p>
                  </a:txBody>
                  <a:tcPr/>
                </a:tc>
              </a:tr>
              <a:tr h="659263">
                <a:tc>
                  <a:txBody>
                    <a:bodyPr/>
                    <a:lstStyle/>
                    <a:p>
                      <a:r>
                        <a:rPr lang="it-IT" dirty="0" smtClean="0"/>
                        <a:t>SARDEGNA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Monte</a:t>
                      </a:r>
                      <a:r>
                        <a:rPr lang="it-IT" baseline="0" dirty="0" smtClean="0"/>
                        <a:t> più alto: GENNARGENTU</a:t>
                      </a:r>
                    </a:p>
                    <a:p>
                      <a:r>
                        <a:rPr lang="it-IT" baseline="0" dirty="0" smtClean="0"/>
                        <a:t>Piana del CAMPIDANO</a:t>
                      </a:r>
                      <a:endParaRPr lang="it-IT" dirty="0"/>
                    </a:p>
                  </a:txBody>
                  <a:tcPr/>
                </a:tc>
              </a:tr>
              <a:tr h="941803">
                <a:tc>
                  <a:txBody>
                    <a:bodyPr/>
                    <a:lstStyle/>
                    <a:p>
                      <a:r>
                        <a:rPr lang="it-IT" dirty="0" smtClean="0"/>
                        <a:t>PUGLIA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Territorio prevalentemente pianeggiante:</a:t>
                      </a:r>
                    </a:p>
                    <a:p>
                      <a:r>
                        <a:rPr lang="it-IT" dirty="0" smtClean="0"/>
                        <a:t>TAVOLIERE DELLE PUGLIE</a:t>
                      </a:r>
                    </a:p>
                    <a:p>
                      <a:r>
                        <a:rPr lang="it-IT" dirty="0" smtClean="0"/>
                        <a:t>Penisola</a:t>
                      </a:r>
                      <a:r>
                        <a:rPr lang="it-IT" baseline="0" dirty="0" smtClean="0"/>
                        <a:t> del GARGANO</a:t>
                      </a:r>
                      <a:endParaRPr lang="it-IT" dirty="0"/>
                    </a:p>
                  </a:txBody>
                  <a:tcPr/>
                </a:tc>
              </a:tr>
              <a:tr h="941803">
                <a:tc gridSpan="2">
                  <a:txBody>
                    <a:bodyPr/>
                    <a:lstStyle/>
                    <a:p>
                      <a:r>
                        <a:rPr lang="it-IT" dirty="0" smtClean="0"/>
                        <a:t>Nell’Italia del Sud ci sono i 4 vulcani attivi italiani: Vesuvio (Na), Etna (En), Vulcano e Stromboli (arcipelago Eolie)</a:t>
                      </a:r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6998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2. POPOLAZIONE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32% della popolazione italiana</a:t>
            </a:r>
          </a:p>
          <a:p>
            <a:r>
              <a:rPr lang="it-IT" dirty="0" smtClean="0"/>
              <a:t>174ab/kmq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La distribuzione della popolazione non è omogenea:</a:t>
            </a:r>
          </a:p>
          <a:p>
            <a:pPr marL="0" indent="0">
              <a:buNone/>
            </a:pPr>
            <a:r>
              <a:rPr lang="it-IT" dirty="0" smtClean="0"/>
              <a:t>nel sud Italia vi sono contemporaneamente </a:t>
            </a:r>
          </a:p>
          <a:p>
            <a:pPr marL="0" indent="0">
              <a:buNone/>
            </a:pPr>
            <a:r>
              <a:rPr lang="it-IT" dirty="0" smtClean="0"/>
              <a:t>le regioni meno densamente popolate (insieme alla Valle d’Aosta): Basilicata e Molise</a:t>
            </a:r>
          </a:p>
          <a:p>
            <a:pPr marL="0" indent="0">
              <a:buNone/>
            </a:pPr>
            <a:r>
              <a:rPr lang="it-IT" dirty="0" smtClean="0"/>
              <a:t>La regione più densamente popolate in Italia: CAMPANIA  (4 000 000 di ab. Fra Napoli e Caserta)</a:t>
            </a:r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4050" y="485846"/>
            <a:ext cx="3206997" cy="3600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558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ECONOMIA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SETTORE PRIMARIO: latifondo</a:t>
            </a:r>
          </a:p>
          <a:p>
            <a:endParaRPr lang="it-IT" dirty="0"/>
          </a:p>
          <a:p>
            <a:r>
              <a:rPr lang="it-IT" dirty="0" smtClean="0"/>
              <a:t>SETTORE SECONDARIO: sostenuto nel corso della storia dalla Cassa del Mezzogiorno (raffinerie, cantieri navali, estrazione carbone)</a:t>
            </a:r>
          </a:p>
          <a:p>
            <a:endParaRPr lang="it-IT" dirty="0"/>
          </a:p>
          <a:p>
            <a:r>
              <a:rPr lang="it-IT" dirty="0" smtClean="0"/>
              <a:t>SETTORE TERZIARIO: oggi si punta sul turismo e sui prodotti tipici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7410937" y="5498068"/>
            <a:ext cx="3265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/>
              <a:t>https://youtu.be/0MveTkhbvwc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94890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759959" y="194480"/>
            <a:ext cx="7581331" cy="1511489"/>
          </a:xfrm>
        </p:spPr>
        <p:txBody>
          <a:bodyPr/>
          <a:lstStyle/>
          <a:p>
            <a:r>
              <a:rPr lang="it-IT" dirty="0" smtClean="0"/>
              <a:t>ARTE E GEOGRAFIA nell’Italia del sud ovvero leggi o guarda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914400" y="1433015"/>
            <a:ext cx="4904986" cy="5424985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it-IT" sz="4500" dirty="0" smtClean="0">
                <a:latin typeface="Comic Sans MS" panose="030F0702030302020204" pitchFamily="66" charset="0"/>
              </a:rPr>
              <a:t>CAMPANIA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sz="6000" dirty="0" smtClean="0"/>
              <a:t>Romanzo storico, d’inchiesta </a:t>
            </a:r>
            <a:endParaRPr lang="it-IT" sz="6000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992913" y="1806337"/>
            <a:ext cx="4433977" cy="4662702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r>
              <a:rPr lang="it-IT" sz="3600" b="1" dirty="0" smtClean="0">
                <a:latin typeface="Comic Sans MS" panose="030F0702030302020204" pitchFamily="66" charset="0"/>
              </a:rPr>
              <a:t>BASILICATA</a:t>
            </a:r>
          </a:p>
          <a:p>
            <a:pPr marL="0" indent="0" algn="ctr">
              <a:buNone/>
            </a:pPr>
            <a:endParaRPr lang="it-IT" sz="3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it-IT" sz="3600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it-IT" sz="3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it-IT" sz="3600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it-IT" sz="3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it-IT" sz="3600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it-IT" sz="3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it-IT" sz="3600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it-IT" sz="3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it-IT" sz="3600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it-IT" sz="3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it-IT" sz="3600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it-IT" sz="3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it-IT" sz="3600" dirty="0" smtClean="0">
                <a:latin typeface="Comic Sans MS" panose="030F0702030302020204" pitchFamily="66" charset="0"/>
              </a:rPr>
              <a:t>Di e con Rocco </a:t>
            </a:r>
            <a:r>
              <a:rPr lang="it-IT" sz="3600" dirty="0" err="1" smtClean="0">
                <a:latin typeface="Comic Sans MS" panose="030F0702030302020204" pitchFamily="66" charset="0"/>
              </a:rPr>
              <a:t>Papaleo</a:t>
            </a:r>
            <a:endParaRPr lang="it-IT" sz="3600" dirty="0">
              <a:latin typeface="Comic Sans MS" panose="030F0702030302020204" pitchFamily="66" charset="0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0713" y="1937982"/>
            <a:ext cx="2635168" cy="4112020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1987" y="2172285"/>
            <a:ext cx="2555828" cy="3643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479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371600" y="559557"/>
            <a:ext cx="4648200" cy="56174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i="1" dirty="0" smtClean="0">
                <a:latin typeface="Comic Sans MS" panose="030F0702030302020204" pitchFamily="66" charset="0"/>
              </a:rPr>
              <a:t>MOLISE</a:t>
            </a:r>
          </a:p>
          <a:p>
            <a:pPr marL="0" indent="0">
              <a:buNone/>
            </a:pPr>
            <a:r>
              <a:rPr lang="it-IT" i="1" dirty="0" smtClean="0"/>
              <a:t>colui che</a:t>
            </a:r>
          </a:p>
          <a:p>
            <a:pPr marL="0" indent="0">
              <a:buNone/>
            </a:pPr>
            <a:r>
              <a:rPr lang="it-IT" i="1" dirty="0" smtClean="0"/>
              <a:t> fece per viltà il gran rifiuto</a:t>
            </a:r>
          </a:p>
          <a:p>
            <a:pPr marL="0" indent="0">
              <a:buNone/>
            </a:pPr>
            <a:r>
              <a:rPr lang="it-IT" i="1" dirty="0" smtClean="0"/>
              <a:t>Inferno, canto III</a:t>
            </a:r>
          </a:p>
          <a:p>
            <a:pPr marL="0" indent="0">
              <a:buNone/>
            </a:pPr>
            <a:endParaRPr lang="it-IT" i="1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237028" y="682389"/>
            <a:ext cx="4736162" cy="57866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 smtClean="0">
                <a:latin typeface="Comic Sans MS" panose="030F0702030302020204" pitchFamily="66" charset="0"/>
              </a:rPr>
              <a:t>PUGLIA</a:t>
            </a:r>
          </a:p>
          <a:p>
            <a:pPr marL="0" indent="0">
              <a:buNone/>
            </a:pPr>
            <a:endParaRPr lang="it-IT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it-IT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it-IT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it-IT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it-IT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it-IT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it-IT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it-IT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it-IT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it-IT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it-IT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it-IT" b="1" dirty="0" smtClean="0">
                <a:latin typeface="Comic Sans MS" panose="030F0702030302020204" pitchFamily="66" charset="0"/>
              </a:rPr>
              <a:t>Legal thriller</a:t>
            </a: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212" y="2494754"/>
            <a:ext cx="2420488" cy="4123273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1487" y="463953"/>
            <a:ext cx="3315406" cy="5196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800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050878" y="423081"/>
            <a:ext cx="4768508" cy="5444319"/>
          </a:xfrm>
        </p:spPr>
        <p:txBody>
          <a:bodyPr/>
          <a:lstStyle/>
          <a:p>
            <a:pPr marL="0" indent="0">
              <a:buNone/>
            </a:pPr>
            <a:r>
              <a:rPr lang="it-IT" b="1" dirty="0" smtClean="0">
                <a:latin typeface="Comic Sans MS" panose="030F0702030302020204" pitchFamily="66" charset="0"/>
              </a:rPr>
              <a:t>SICILIA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548897" y="1924335"/>
            <a:ext cx="4424291" cy="3943066"/>
          </a:xfrm>
        </p:spPr>
        <p:txBody>
          <a:bodyPr/>
          <a:lstStyle/>
          <a:p>
            <a:pPr marL="0" indent="0">
              <a:buNone/>
            </a:pPr>
            <a:r>
              <a:rPr lang="it-IT" b="1" dirty="0" smtClean="0"/>
              <a:t>SARDEGNA</a:t>
            </a:r>
            <a:endParaRPr lang="it-IT" b="1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406" y="2171700"/>
            <a:ext cx="4350224" cy="3119029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7654" y="3123320"/>
            <a:ext cx="4358081" cy="2457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7374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Viola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TM10001105[[fn=Ritaglio]]</Template>
  <TotalTime>66</TotalTime>
  <Words>358</Words>
  <Application>Microsoft Office PowerPoint</Application>
  <PresentationFormat>Widescreen</PresentationFormat>
  <Paragraphs>105</Paragraphs>
  <Slides>8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Calibri</vt:lpstr>
      <vt:lpstr>Comic Sans MS</vt:lpstr>
      <vt:lpstr>Franklin Gothic Book</vt:lpstr>
      <vt:lpstr>Crop</vt:lpstr>
      <vt:lpstr>L’ITALIA DEL SUD</vt:lpstr>
      <vt:lpstr>Presentazione standard di PowerPoint</vt:lpstr>
      <vt:lpstr>1. CARATTERI GEOFISICI (clima mediterraneo) </vt:lpstr>
      <vt:lpstr>2. POPOLAZIONE</vt:lpstr>
      <vt:lpstr>ECONOMIA</vt:lpstr>
      <vt:lpstr>ARTE E GEOGRAFIA nell’Italia del sud ovvero leggi o guarda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L’ITALIA DEL SUD</dc:title>
  <dc:creator>Utente</dc:creator>
  <cp:lastModifiedBy>Utente</cp:lastModifiedBy>
  <cp:revision>8</cp:revision>
  <dcterms:created xsi:type="dcterms:W3CDTF">2020-04-22T11:54:42Z</dcterms:created>
  <dcterms:modified xsi:type="dcterms:W3CDTF">2020-04-22T13:01:41Z</dcterms:modified>
</cp:coreProperties>
</file>