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6" r:id="rId4"/>
    <p:sldId id="264" r:id="rId5"/>
    <p:sldId id="265" r:id="rId6"/>
    <p:sldId id="257" r:id="rId7"/>
    <p:sldId id="258" r:id="rId8"/>
    <p:sldId id="259" r:id="rId9"/>
    <p:sldId id="260" r:id="rId10"/>
    <p:sldId id="261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-66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D40D6BA3-E4AC-440C-9B72-A961F269C9FA}" type="datetimeFigureOut">
              <a:rPr lang="it-IT" smtClean="0"/>
              <a:pPr/>
              <a:t>05/05/2020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it-IT"/>
          </a:p>
        </p:txBody>
      </p:sp>
      <p:sp>
        <p:nvSpPr>
          <p:cNvPr id="10" name="Rettangolo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tangolo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tangolo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e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e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e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D7FBC513-F171-4532-B38D-297940C0E0F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D6BA3-E4AC-440C-9B72-A961F269C9FA}" type="datetimeFigureOut">
              <a:rPr lang="it-IT" smtClean="0"/>
              <a:pPr/>
              <a:t>05/05/2020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BC513-F171-4532-B38D-297940C0E0F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D6BA3-E4AC-440C-9B72-A961F269C9FA}" type="datetimeFigureOut">
              <a:rPr lang="it-IT" smtClean="0"/>
              <a:pPr/>
              <a:t>05/05/2020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BC513-F171-4532-B38D-297940C0E0F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40D6BA3-E4AC-440C-9B72-A961F269C9FA}" type="datetimeFigureOut">
              <a:rPr lang="it-IT" smtClean="0"/>
              <a:pPr/>
              <a:t>05/05/2020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7FBC513-F171-4532-B38D-297940C0E0F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D40D6BA3-E4AC-440C-9B72-A961F269C9FA}" type="datetimeFigureOut">
              <a:rPr lang="it-IT" smtClean="0"/>
              <a:pPr/>
              <a:t>05/05/2020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it-IT"/>
          </a:p>
        </p:txBody>
      </p:sp>
      <p:sp>
        <p:nvSpPr>
          <p:cNvPr id="9" name="Rettangolo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tangolo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e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e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e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D7FBC513-F171-4532-B38D-297940C0E0F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D6BA3-E4AC-440C-9B72-A961F269C9FA}" type="datetimeFigureOut">
              <a:rPr lang="it-IT" smtClean="0"/>
              <a:pPr/>
              <a:t>05/05/2020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BC513-F171-4532-B38D-297940C0E0F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D6BA3-E4AC-440C-9B72-A961F269C9FA}" type="datetimeFigureOut">
              <a:rPr lang="it-IT" smtClean="0"/>
              <a:pPr/>
              <a:t>05/05/2020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BC513-F171-4532-B38D-297940C0E0F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40D6BA3-E4AC-440C-9B72-A961F269C9FA}" type="datetimeFigureOut">
              <a:rPr lang="it-IT" smtClean="0"/>
              <a:pPr/>
              <a:t>05/05/2020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7FBC513-F171-4532-B38D-297940C0E0F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D6BA3-E4AC-440C-9B72-A961F269C9FA}" type="datetimeFigureOut">
              <a:rPr lang="it-IT" smtClean="0"/>
              <a:pPr/>
              <a:t>05/05/2020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BC513-F171-4532-B38D-297940C0E0F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40D6BA3-E4AC-440C-9B72-A961F269C9FA}" type="datetimeFigureOut">
              <a:rPr lang="it-IT" smtClean="0"/>
              <a:pPr/>
              <a:t>05/05/2020</a:t>
            </a:fld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7FBC513-F171-4532-B38D-297940C0E0F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40D6BA3-E4AC-440C-9B72-A961F269C9FA}" type="datetimeFigureOut">
              <a:rPr lang="it-IT" smtClean="0"/>
              <a:pPr/>
              <a:t>05/05/2020</a:t>
            </a:fld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7FBC513-F171-4532-B38D-297940C0E0F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40D6BA3-E4AC-440C-9B72-A961F269C9FA}" type="datetimeFigureOut">
              <a:rPr lang="it-IT" smtClean="0"/>
              <a:pPr/>
              <a:t>05/05/2020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7FBC513-F171-4532-B38D-297940C0E0F7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L’AVVERBIO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Corso di 1S</a:t>
            </a:r>
          </a:p>
          <a:p>
            <a:r>
              <a:rPr lang="it-IT" dirty="0" err="1" smtClean="0"/>
              <a:t>a.f.</a:t>
            </a:r>
            <a:r>
              <a:rPr lang="it-IT" dirty="0" smtClean="0"/>
              <a:t> 2019-20</a:t>
            </a:r>
          </a:p>
          <a:p>
            <a:r>
              <a:rPr lang="it-IT" dirty="0" err="1" smtClean="0"/>
              <a:t>Tecla</a:t>
            </a:r>
            <a:r>
              <a:rPr lang="it-IT" dirty="0" smtClean="0"/>
              <a:t> Rossini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9741031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sz="quarter" idx="1"/>
          </p:nvPr>
        </p:nvGraphicFramePr>
        <p:xfrm>
          <a:off x="892366" y="756989"/>
          <a:ext cx="10461434" cy="475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1034"/>
                <a:gridCol w="3505200"/>
                <a:gridCol w="3505200"/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Come, dove, quando, perché …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Come</a:t>
                      </a:r>
                      <a:r>
                        <a:rPr lang="it-IT" dirty="0" smtClean="0"/>
                        <a:t> fate?</a:t>
                      </a:r>
                    </a:p>
                    <a:p>
                      <a:r>
                        <a:rPr lang="it-IT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Perché </a:t>
                      </a:r>
                      <a:r>
                        <a:rPr lang="it-IT" dirty="0" smtClean="0"/>
                        <a:t>andate via?</a:t>
                      </a:r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Mi chiedo </a:t>
                      </a:r>
                      <a:r>
                        <a:rPr lang="it-IT" b="1" dirty="0" smtClean="0">
                          <a:solidFill>
                            <a:srgbClr val="0070C0"/>
                          </a:solidFill>
                        </a:rPr>
                        <a:t>come </a:t>
                      </a:r>
                      <a:r>
                        <a:rPr lang="it-IT" dirty="0" smtClean="0"/>
                        <a:t>facciate</a:t>
                      </a:r>
                    </a:p>
                    <a:p>
                      <a:r>
                        <a:rPr lang="it-IT" dirty="0" smtClean="0"/>
                        <a:t>Mi chiedo </a:t>
                      </a:r>
                      <a:r>
                        <a:rPr lang="it-IT" sz="18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perché</a:t>
                      </a:r>
                      <a:r>
                        <a:rPr lang="it-IT" dirty="0" smtClean="0"/>
                        <a:t> andiate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 smtClean="0"/>
                        <a:t>Sono </a:t>
                      </a:r>
                      <a:r>
                        <a:rPr lang="it-IT" sz="1800" b="1" dirty="0" smtClean="0"/>
                        <a:t>avverbi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800" b="1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800" baseline="0" dirty="0" smtClean="0"/>
                    </a:p>
                    <a:p>
                      <a:r>
                        <a:rPr lang="it-IT" dirty="0" smtClean="0"/>
                        <a:t>Sono </a:t>
                      </a:r>
                      <a:r>
                        <a:rPr lang="it-IT" b="1" dirty="0" smtClean="0">
                          <a:solidFill>
                            <a:srgbClr val="0070C0"/>
                          </a:solidFill>
                        </a:rPr>
                        <a:t>congiunzioni</a:t>
                      </a:r>
                      <a:r>
                        <a:rPr lang="it-IT" b="1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it-IT" baseline="0" dirty="0" smtClean="0"/>
                        <a:t>quando introducono una preposizione subordinata</a:t>
                      </a:r>
                      <a:endParaRPr lang="it-IT" dirty="0" smtClean="0"/>
                    </a:p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Dovunque, ovunque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Il virus</a:t>
                      </a:r>
                      <a:r>
                        <a:rPr lang="it-IT" baseline="0" dirty="0" smtClean="0"/>
                        <a:t> è </a:t>
                      </a:r>
                      <a:r>
                        <a:rPr lang="it-IT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ovunque</a:t>
                      </a:r>
                    </a:p>
                    <a:p>
                      <a:endParaRPr lang="it-IT" baseline="0" dirty="0" smtClean="0"/>
                    </a:p>
                    <a:p>
                      <a:r>
                        <a:rPr lang="it-IT" baseline="0" dirty="0" smtClean="0"/>
                        <a:t>Il mio cane mi segue, </a:t>
                      </a:r>
                      <a:r>
                        <a:rPr lang="it-IT" sz="18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dovunque</a:t>
                      </a:r>
                      <a:r>
                        <a:rPr lang="it-IT" baseline="0" dirty="0" smtClean="0"/>
                        <a:t> io vada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 smtClean="0"/>
                        <a:t>Sono </a:t>
                      </a:r>
                      <a:r>
                        <a:rPr lang="it-IT" sz="1800" b="1" dirty="0" smtClean="0"/>
                        <a:t>avverbi </a:t>
                      </a:r>
                      <a:endParaRPr lang="it-IT" sz="18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800" baseline="0" dirty="0" smtClean="0"/>
                    </a:p>
                    <a:p>
                      <a:r>
                        <a:rPr lang="it-IT" dirty="0" smtClean="0"/>
                        <a:t>Sono </a:t>
                      </a:r>
                      <a:r>
                        <a:rPr lang="it-IT" b="1" dirty="0" smtClean="0">
                          <a:solidFill>
                            <a:srgbClr val="0070C0"/>
                          </a:solidFill>
                        </a:rPr>
                        <a:t>congiunzioni</a:t>
                      </a:r>
                      <a:endParaRPr lang="it-IT" dirty="0" smtClean="0"/>
                    </a:p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Niente, nulla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Non mi interessa </a:t>
                      </a:r>
                      <a:r>
                        <a:rPr lang="it-IT" b="1" dirty="0" smtClean="0"/>
                        <a:t>niente </a:t>
                      </a:r>
                      <a:r>
                        <a:rPr lang="it-IT" dirty="0" smtClean="0"/>
                        <a:t>di quello che fai</a:t>
                      </a:r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Non disse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="1" baseline="0" dirty="0" smtClean="0">
                          <a:solidFill>
                            <a:srgbClr val="00B050"/>
                          </a:solidFill>
                        </a:rPr>
                        <a:t>niente</a:t>
                      </a:r>
                      <a:endParaRPr lang="it-IT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Sono </a:t>
                      </a:r>
                      <a:r>
                        <a:rPr lang="it-IT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avverbi </a:t>
                      </a:r>
                    </a:p>
                    <a:p>
                      <a:endParaRPr lang="it-IT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800" dirty="0" smtClean="0"/>
                        <a:t>Sono</a:t>
                      </a:r>
                      <a:r>
                        <a:rPr lang="it-IT" sz="1800" baseline="0" dirty="0" smtClean="0"/>
                        <a:t> </a:t>
                      </a:r>
                      <a:r>
                        <a:rPr lang="it-IT" sz="1800" b="1" baseline="0" dirty="0" smtClean="0">
                          <a:solidFill>
                            <a:srgbClr val="00B050"/>
                          </a:solidFill>
                        </a:rPr>
                        <a:t>pronomi</a:t>
                      </a:r>
                      <a:r>
                        <a:rPr lang="it-IT" sz="1800" baseline="0" dirty="0" smtClean="0"/>
                        <a:t> se vogliono dire “nessuna cosa”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36434" y="1035585"/>
            <a:ext cx="2831335" cy="1079653"/>
          </a:xfrm>
        </p:spPr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AVVERBIO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329629" y="1729649"/>
            <a:ext cx="7024170" cy="23906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t-IT" sz="3200" b="1" dirty="0" smtClean="0">
                <a:latin typeface="Bradley Hand ITC" pitchFamily="66" charset="0"/>
              </a:rPr>
              <a:t>AD-VERBIUM </a:t>
            </a:r>
            <a:r>
              <a:rPr lang="it-IT" sz="3200" dirty="0" smtClean="0">
                <a:latin typeface="Bradley Hand ITC" pitchFamily="66" charset="0"/>
              </a:rPr>
              <a:t>ovvero vicino a un’altra parola </a:t>
            </a:r>
            <a:r>
              <a:rPr lang="it-IT" sz="3200" b="1" dirty="0" smtClean="0">
                <a:latin typeface="Bradley Hand ITC" pitchFamily="66" charset="0"/>
              </a:rPr>
              <a:t>(</a:t>
            </a:r>
            <a:r>
              <a:rPr lang="it-IT" sz="3200" b="1" i="1" dirty="0" err="1" smtClean="0">
                <a:latin typeface="Bradley Hand ITC" pitchFamily="66" charset="0"/>
              </a:rPr>
              <a:t>verbum</a:t>
            </a:r>
            <a:r>
              <a:rPr lang="it-IT" sz="3200" b="1" i="1" dirty="0" smtClean="0">
                <a:latin typeface="Bradley Hand ITC" pitchFamily="66" charset="0"/>
              </a:rPr>
              <a:t>),</a:t>
            </a:r>
          </a:p>
          <a:p>
            <a:pPr>
              <a:buNone/>
            </a:pPr>
            <a:r>
              <a:rPr lang="it-IT" sz="3200" dirty="0" smtClean="0">
                <a:latin typeface="Bradley Hand ITC" pitchFamily="66" charset="0"/>
              </a:rPr>
              <a:t>è una </a:t>
            </a:r>
            <a:r>
              <a:rPr lang="it-IT" sz="3200" b="1" dirty="0" smtClean="0">
                <a:latin typeface="Bradley Hand ITC" pitchFamily="66" charset="0"/>
              </a:rPr>
              <a:t>parte invariabile </a:t>
            </a:r>
            <a:r>
              <a:rPr lang="it-IT" sz="3200" dirty="0" smtClean="0">
                <a:latin typeface="Bradley Hand ITC" pitchFamily="66" charset="0"/>
              </a:rPr>
              <a:t>del discorso che serve </a:t>
            </a:r>
            <a:r>
              <a:rPr lang="it-IT" sz="3200" u="sng" dirty="0" smtClean="0">
                <a:latin typeface="Bradley Hand ITC" pitchFamily="66" charset="0"/>
              </a:rPr>
              <a:t>a specificare meglio il significato di un verbo, di un altro elemento della frase o di tutta la frase intera</a:t>
            </a:r>
            <a:endParaRPr lang="it-IT" sz="3200" dirty="0">
              <a:latin typeface="Bradley Hand ITC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Gli AVVERBI si possono distinguere in base 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837280" y="1619480"/>
          <a:ext cx="9628744" cy="493555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21629"/>
                <a:gridCol w="1371116"/>
                <a:gridCol w="3133981"/>
                <a:gridCol w="3402018"/>
              </a:tblGrid>
              <a:tr h="970061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FUNZIONE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 smtClean="0"/>
                    </a:p>
                    <a:p>
                      <a:pPr algn="ctr"/>
                      <a:r>
                        <a:rPr lang="it-IT" dirty="0" smtClean="0"/>
                        <a:t>FORMA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 smtClean="0"/>
                    </a:p>
                    <a:p>
                      <a:pPr algn="ctr"/>
                      <a:r>
                        <a:rPr lang="it-IT" dirty="0" smtClean="0"/>
                        <a:t>SIGNIFICATO</a:t>
                      </a:r>
                      <a:endParaRPr lang="it-IT" dirty="0"/>
                    </a:p>
                  </a:txBody>
                  <a:tcPr/>
                </a:tc>
              </a:tr>
              <a:tr h="679043">
                <a:tc>
                  <a:txBody>
                    <a:bodyPr/>
                    <a:lstStyle/>
                    <a:p>
                      <a:r>
                        <a:rPr lang="it-IT" dirty="0" smtClean="0"/>
                        <a:t>MODIFICANTE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TESTUALE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SEMPLICI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LUOGO</a:t>
                      </a:r>
                      <a:endParaRPr lang="it-IT" dirty="0"/>
                    </a:p>
                  </a:txBody>
                  <a:tcPr/>
                </a:tc>
              </a:tr>
              <a:tr h="509365">
                <a:tc rowSpan="4" gridSpan="2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DERIVATI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TEMPO</a:t>
                      </a:r>
                      <a:endParaRPr lang="it-IT" dirty="0"/>
                    </a:p>
                  </a:txBody>
                  <a:tcPr/>
                </a:tc>
              </a:tr>
              <a:tr h="509365">
                <a:tc gridSpan="2"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COMPOSTI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QUANTITA’</a:t>
                      </a:r>
                      <a:endParaRPr lang="it-IT" dirty="0"/>
                    </a:p>
                  </a:txBody>
                  <a:tcPr/>
                </a:tc>
              </a:tr>
              <a:tr h="879179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it-IT" dirty="0" smtClean="0"/>
                        <a:t>LOCUZIONI AVVERBIALI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VALUTAZIONE</a:t>
                      </a:r>
                      <a:endParaRPr lang="it-IT" dirty="0"/>
                    </a:p>
                  </a:txBody>
                  <a:tcPr/>
                </a:tc>
              </a:tr>
              <a:tr h="1388543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INTERROGATIVI/ESCLAMATIVI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>
            <a:spLocks noGrp="1"/>
          </p:cNvSpPr>
          <p:nvPr>
            <p:ph type="title"/>
          </p:nvPr>
        </p:nvSpPr>
        <p:spPr>
          <a:xfrm>
            <a:off x="319489" y="264406"/>
            <a:ext cx="3723702" cy="91440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Da </a:t>
            </a:r>
            <a:r>
              <a:rPr lang="it-IT" sz="2000" dirty="0" err="1" smtClean="0"/>
              <a:t>A.C.</a:t>
            </a:r>
            <a:r>
              <a:rPr lang="it-IT" sz="2000" dirty="0" smtClean="0"/>
              <a:t> DOYLE, Uno studio in rosso</a:t>
            </a:r>
            <a:endParaRPr lang="it-IT" sz="20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sz="quarter" idx="1"/>
          </p:nvPr>
        </p:nvGraphicFramePr>
        <p:xfrm>
          <a:off x="363556" y="1404651"/>
          <a:ext cx="10355856" cy="5029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77928"/>
                <a:gridCol w="5177928"/>
              </a:tblGrid>
              <a:tr h="4968608">
                <a:tc>
                  <a:txBody>
                    <a:bodyPr/>
                    <a:lstStyle/>
                    <a:p>
                      <a:pPr algn="ctr"/>
                      <a:r>
                        <a:rPr lang="it-IT" sz="2000" kern="1200" dirty="0" smtClean="0"/>
                        <a:t>Sembrava </a:t>
                      </a:r>
                      <a:r>
                        <a:rPr lang="it-IT" sz="2000" u="sng" kern="1200" dirty="0" smtClean="0"/>
                        <a:t>proprio</a:t>
                      </a:r>
                      <a:r>
                        <a:rPr lang="it-IT" sz="2000" kern="1200" dirty="0" smtClean="0"/>
                        <a:t> non essere difficile convivere con Holmes.</a:t>
                      </a:r>
                    </a:p>
                    <a:p>
                      <a:pPr algn="ctr"/>
                      <a:r>
                        <a:rPr lang="it-IT" sz="2000" kern="1200" dirty="0" smtClean="0"/>
                        <a:t>Aveva </a:t>
                      </a:r>
                      <a:r>
                        <a:rPr lang="it-IT" sz="2000" u="sng" kern="1200" dirty="0" smtClean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</a:rPr>
                        <a:t>soltanto</a:t>
                      </a:r>
                      <a:r>
                        <a:rPr lang="it-IT" sz="2000" kern="1200" dirty="0" smtClean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</a:rPr>
                        <a:t> </a:t>
                      </a:r>
                      <a:r>
                        <a:rPr lang="it-IT" sz="2000" kern="1200" dirty="0" smtClean="0"/>
                        <a:t>abitudini tranquille e regolari.</a:t>
                      </a:r>
                    </a:p>
                    <a:p>
                      <a:pPr algn="ctr"/>
                      <a:r>
                        <a:rPr lang="it-IT" sz="2000" u="sng" kern="1200" dirty="0" smtClean="0"/>
                        <a:t>Raramente</a:t>
                      </a:r>
                      <a:r>
                        <a:rPr lang="it-IT" sz="2000" kern="1200" dirty="0" smtClean="0"/>
                        <a:t> restava alzato </a:t>
                      </a:r>
                      <a:r>
                        <a:rPr lang="it-IT" sz="2000" u="sng" kern="1200" dirty="0" smtClean="0"/>
                        <a:t>oltre</a:t>
                      </a:r>
                      <a:r>
                        <a:rPr lang="it-IT" sz="2000" kern="1200" dirty="0" smtClean="0"/>
                        <a:t> le dieci di sera e </a:t>
                      </a:r>
                      <a:r>
                        <a:rPr lang="it-IT" sz="2000" u="sng" kern="1200" dirty="0" smtClean="0">
                          <a:solidFill>
                            <a:srgbClr val="7030A0"/>
                          </a:solidFill>
                        </a:rPr>
                        <a:t>quasi invariabilmente </a:t>
                      </a:r>
                      <a:r>
                        <a:rPr lang="it-IT" sz="2000" kern="1200" dirty="0" smtClean="0">
                          <a:solidFill>
                            <a:schemeClr val="accent6"/>
                          </a:solidFill>
                        </a:rPr>
                        <a:t>aveva </a:t>
                      </a:r>
                      <a:r>
                        <a:rPr lang="it-IT" sz="2000" u="sng" kern="1200" dirty="0" smtClean="0">
                          <a:solidFill>
                            <a:schemeClr val="accent6"/>
                          </a:solidFill>
                        </a:rPr>
                        <a:t>già </a:t>
                      </a:r>
                      <a:r>
                        <a:rPr lang="it-IT" sz="2000" kern="1200" dirty="0" smtClean="0">
                          <a:solidFill>
                            <a:schemeClr val="accent6"/>
                          </a:solidFill>
                        </a:rPr>
                        <a:t>fatto colazione</a:t>
                      </a:r>
                      <a:r>
                        <a:rPr lang="it-IT" sz="2000" kern="1200" dirty="0" smtClean="0"/>
                        <a:t> ed </a:t>
                      </a:r>
                      <a:r>
                        <a:rPr lang="it-IT" sz="2000" kern="1200" dirty="0" smtClean="0">
                          <a:solidFill>
                            <a:schemeClr val="accent6"/>
                          </a:solidFill>
                        </a:rPr>
                        <a:t>era </a:t>
                      </a:r>
                      <a:r>
                        <a:rPr lang="it-IT" sz="2000" u="sng" kern="1200" dirty="0" smtClean="0">
                          <a:solidFill>
                            <a:schemeClr val="accent6"/>
                          </a:solidFill>
                        </a:rPr>
                        <a:t>già</a:t>
                      </a:r>
                      <a:r>
                        <a:rPr lang="it-IT" sz="2000" kern="1200" dirty="0" smtClean="0">
                          <a:solidFill>
                            <a:schemeClr val="accent6"/>
                          </a:solidFill>
                        </a:rPr>
                        <a:t> uscito </a:t>
                      </a:r>
                      <a:r>
                        <a:rPr lang="it-IT" sz="2000" kern="1200" dirty="0" smtClean="0"/>
                        <a:t>quando io m’alzavo, la mattina.</a:t>
                      </a:r>
                    </a:p>
                    <a:p>
                      <a:pPr algn="ctr"/>
                      <a:r>
                        <a:rPr lang="it-IT" sz="2000" u="sng" kern="1200" dirty="0" smtClean="0"/>
                        <a:t>Normalmente</a:t>
                      </a:r>
                      <a:r>
                        <a:rPr lang="it-IT" sz="2000" kern="1200" dirty="0" smtClean="0"/>
                        <a:t> passava la giornata al laboratorio e, </a:t>
                      </a:r>
                      <a:r>
                        <a:rPr lang="it-IT" sz="2000" u="sng" kern="1200" dirty="0" smtClean="0"/>
                        <a:t>ogni tanto</a:t>
                      </a:r>
                      <a:r>
                        <a:rPr lang="it-IT" sz="2000" kern="1200" dirty="0" smtClean="0"/>
                        <a:t>, faceva lunghissime passeggiate, soprattutto nei quartieri </a:t>
                      </a:r>
                      <a:r>
                        <a:rPr lang="it-IT" sz="2000" u="sng" kern="1200" dirty="0" smtClean="0">
                          <a:solidFill>
                            <a:schemeClr val="accent4"/>
                          </a:solidFill>
                        </a:rPr>
                        <a:t>tristemente</a:t>
                      </a:r>
                      <a:r>
                        <a:rPr lang="it-IT" sz="2000" kern="1200" dirty="0" smtClean="0">
                          <a:solidFill>
                            <a:schemeClr val="accent4"/>
                          </a:solidFill>
                        </a:rPr>
                        <a:t> miserabili </a:t>
                      </a:r>
                      <a:r>
                        <a:rPr lang="it-IT" sz="2000" kern="1200" dirty="0" smtClean="0"/>
                        <a:t>della città.</a:t>
                      </a:r>
                    </a:p>
                    <a:p>
                      <a:pPr algn="ctr"/>
                      <a:r>
                        <a:rPr lang="it-IT" sz="2000" kern="1200" dirty="0" smtClean="0"/>
                        <a:t> </a:t>
                      </a:r>
                      <a:r>
                        <a:rPr lang="it-IT" sz="2000" u="sng" kern="1200" dirty="0" smtClean="0">
                          <a:solidFill>
                            <a:srgbClr val="FF0000"/>
                          </a:solidFill>
                        </a:rPr>
                        <a:t>Certamente</a:t>
                      </a:r>
                      <a:r>
                        <a:rPr lang="it-IT" sz="2000" kern="1200" dirty="0" smtClean="0">
                          <a:solidFill>
                            <a:srgbClr val="FF0000"/>
                          </a:solidFill>
                        </a:rPr>
                        <a:t> Holmes era un uomo metodico</a:t>
                      </a:r>
                      <a:r>
                        <a:rPr lang="it-IT" sz="2000" kern="1200" dirty="0" smtClean="0"/>
                        <a:t>.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kern="1200" dirty="0" smtClean="0"/>
                        <a:t>Gli avverbi possono avere due </a:t>
                      </a:r>
                      <a:r>
                        <a:rPr lang="it-IT" sz="1800" b="1" kern="1200" dirty="0" smtClean="0"/>
                        <a:t>FUNZIONI </a:t>
                      </a:r>
                      <a:r>
                        <a:rPr lang="it-IT" sz="1800" kern="1200" dirty="0" smtClean="0"/>
                        <a:t>principali:</a:t>
                      </a:r>
                    </a:p>
                    <a:p>
                      <a:r>
                        <a:rPr lang="it-IT" sz="1800" kern="1200" dirty="0" smtClean="0"/>
                        <a:t>MODIFICANTE  e TESTUALE</a:t>
                      </a:r>
                    </a:p>
                    <a:p>
                      <a:endParaRPr lang="it-IT" sz="1800" kern="120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t-IT" sz="1800" kern="1200" dirty="0" smtClean="0"/>
                        <a:t>FUNZIONE MODIFICANTE</a:t>
                      </a:r>
                    </a:p>
                    <a:p>
                      <a:pPr marL="342900" indent="-342900">
                        <a:buFont typeface="+mj-lt"/>
                        <a:buNone/>
                      </a:pPr>
                      <a:endParaRPr lang="it-IT" sz="1800" kern="1200" dirty="0" smtClean="0"/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it-IT" sz="1800" kern="1200" dirty="0" smtClean="0"/>
                        <a:t>quando </a:t>
                      </a:r>
                      <a:r>
                        <a:rPr lang="it-IT" sz="1800" b="1" kern="1200" dirty="0" smtClean="0"/>
                        <a:t>modifica o precisa il significato </a:t>
                      </a:r>
                      <a:r>
                        <a:rPr lang="it-IT" sz="1800" kern="1200" dirty="0" smtClean="0"/>
                        <a:t>di 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it-IT" sz="1800" kern="120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it-IT" sz="1800" kern="1200" dirty="0" smtClean="0"/>
                        <a:t>un </a:t>
                      </a:r>
                      <a:r>
                        <a:rPr lang="it-IT" sz="1800" kern="1200" dirty="0" smtClean="0">
                          <a:solidFill>
                            <a:schemeClr val="accent6"/>
                          </a:solidFill>
                        </a:rPr>
                        <a:t>verbo </a:t>
                      </a:r>
                      <a:r>
                        <a:rPr lang="it-IT" sz="1800" kern="1200" dirty="0" smtClean="0"/>
                        <a:t>	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it-IT" sz="1800" kern="1200" dirty="0" smtClean="0"/>
                        <a:t>	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it-IT" sz="1800" kern="1200" dirty="0" smtClean="0"/>
                        <a:t>un </a:t>
                      </a:r>
                      <a:r>
                        <a:rPr lang="it-IT" sz="1800" kern="1200" dirty="0" smtClean="0">
                          <a:solidFill>
                            <a:srgbClr val="FFC000"/>
                          </a:solidFill>
                        </a:rPr>
                        <a:t>aggettivo</a:t>
                      </a:r>
                      <a:r>
                        <a:rPr lang="it-IT" sz="1800" kern="1200" dirty="0" smtClean="0"/>
                        <a:t>	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it-IT" sz="1800" kern="120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it-IT" sz="1800" kern="1200" dirty="0" smtClean="0"/>
                        <a:t>un </a:t>
                      </a:r>
                      <a:r>
                        <a:rPr lang="it-IT" sz="1800" kern="1200" dirty="0" smtClean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</a:rPr>
                        <a:t>nome</a:t>
                      </a:r>
                      <a:r>
                        <a:rPr lang="it-IT" sz="1800" kern="1200" dirty="0" smtClean="0"/>
                        <a:t>	 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it-IT" sz="1800" kern="1200" dirty="0" smtClean="0"/>
                        <a:t>	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it-IT" sz="1800" kern="1200" dirty="0" smtClean="0"/>
                        <a:t>un </a:t>
                      </a:r>
                      <a:r>
                        <a:rPr lang="it-IT" sz="1800" kern="1200" dirty="0" smtClean="0">
                          <a:solidFill>
                            <a:srgbClr val="7030A0"/>
                          </a:solidFill>
                        </a:rPr>
                        <a:t>altro avverbio	</a:t>
                      </a:r>
                    </a:p>
                    <a:p>
                      <a:r>
                        <a:rPr lang="it" sz="1800" kern="1200" dirty="0" smtClean="0"/>
                        <a:t>	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it-IT" sz="1800" kern="1200" dirty="0" smtClean="0"/>
                        <a:t>un’</a:t>
                      </a:r>
                      <a:r>
                        <a:rPr lang="it-IT" sz="1800" kern="1200" dirty="0" smtClean="0">
                          <a:solidFill>
                            <a:srgbClr val="FF0000"/>
                          </a:solidFill>
                        </a:rPr>
                        <a:t>intera frase</a:t>
                      </a:r>
                      <a:r>
                        <a:rPr lang="it-IT" sz="1800" kern="1200" dirty="0" smtClean="0"/>
                        <a:t>	</a:t>
                      </a:r>
                    </a:p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2. funzione TESTUALE</a:t>
            </a: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Quando</a:t>
            </a:r>
            <a:r>
              <a:rPr lang="it-IT" dirty="0" smtClean="0"/>
              <a:t>, riferendosi ad un’intera frase, collega fra loro parti di testo</a:t>
            </a:r>
          </a:p>
          <a:p>
            <a:pPr>
              <a:buNone/>
            </a:pPr>
            <a:r>
              <a:rPr lang="it-IT" dirty="0" err="1" smtClean="0"/>
              <a:t>Es</a:t>
            </a:r>
            <a:r>
              <a:rPr lang="it-IT" dirty="0" smtClean="0"/>
              <a:t>: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b="1" dirty="0" smtClean="0"/>
              <a:t>Ecco</a:t>
            </a:r>
            <a:r>
              <a:rPr lang="it-IT" dirty="0" smtClean="0"/>
              <a:t>: questa è la mia prima uscita in barca</a:t>
            </a:r>
          </a:p>
          <a:p>
            <a:pPr>
              <a:buNone/>
            </a:pPr>
            <a:r>
              <a:rPr lang="it-IT" b="1" dirty="0" smtClean="0"/>
              <a:t>Bene</a:t>
            </a:r>
            <a:r>
              <a:rPr lang="it-IT" dirty="0" smtClean="0"/>
              <a:t>: Carlo è arrivato puntuale!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IN BASE ALLA </a:t>
            </a:r>
            <a:r>
              <a:rPr lang="it-IT" b="1" dirty="0" smtClean="0"/>
              <a:t>FORMA</a:t>
            </a:r>
            <a:endParaRPr lang="it-IT" b="1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312176807"/>
              </p:ext>
            </p:extLst>
          </p:nvPr>
        </p:nvGraphicFramePr>
        <p:xfrm>
          <a:off x="649994" y="1825623"/>
          <a:ext cx="9816030" cy="4167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8258"/>
                <a:gridCol w="7047772"/>
              </a:tblGrid>
              <a:tr h="867082">
                <a:tc>
                  <a:txBody>
                    <a:bodyPr/>
                    <a:lstStyle/>
                    <a:p>
                      <a:r>
                        <a:rPr lang="it-IT" dirty="0" smtClean="0"/>
                        <a:t>AVVERBI</a:t>
                      </a:r>
                      <a:r>
                        <a:rPr lang="it-IT" baseline="0" dirty="0" smtClean="0"/>
                        <a:t> SEMPLICI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Hanno forma autonoma</a:t>
                      </a:r>
                    </a:p>
                    <a:p>
                      <a:r>
                        <a:rPr lang="it-IT" dirty="0" smtClean="0"/>
                        <a:t>Es. DOMANI</a:t>
                      </a:r>
                      <a:r>
                        <a:rPr lang="it-IT" dirty="0" smtClean="0"/>
                        <a:t>, </a:t>
                      </a:r>
                      <a:r>
                        <a:rPr lang="it-IT" dirty="0" smtClean="0"/>
                        <a:t>PRIMA</a:t>
                      </a:r>
                      <a:endParaRPr lang="it-IT" dirty="0"/>
                    </a:p>
                  </a:txBody>
                  <a:tcPr/>
                </a:tc>
              </a:tr>
              <a:tr h="1566306">
                <a:tc>
                  <a:txBody>
                    <a:bodyPr/>
                    <a:lstStyle/>
                    <a:p>
                      <a:r>
                        <a:rPr lang="it-IT" dirty="0" smtClean="0"/>
                        <a:t>AVVERBI DERIVATI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Suffisso </a:t>
                      </a:r>
                    </a:p>
                    <a:p>
                      <a:r>
                        <a:rPr lang="it-IT" dirty="0" err="1" smtClean="0"/>
                        <a:t>–MENTE</a:t>
                      </a:r>
                      <a:r>
                        <a:rPr lang="it-IT" baseline="0" dirty="0" smtClean="0"/>
                        <a:t> es. </a:t>
                      </a:r>
                      <a:r>
                        <a:rPr lang="it-IT" dirty="0" smtClean="0"/>
                        <a:t>dolcemente, </a:t>
                      </a:r>
                    </a:p>
                    <a:p>
                      <a:r>
                        <a:rPr lang="it-IT" dirty="0" err="1" smtClean="0"/>
                        <a:t>–</a:t>
                      </a:r>
                      <a:r>
                        <a:rPr kumimoji="0" lang="it-IT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ONI</a:t>
                      </a:r>
                      <a:r>
                        <a:rPr kumimoji="0" lang="it-IT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dirty="0" smtClean="0"/>
                        <a:t>es. carponi</a:t>
                      </a:r>
                    </a:p>
                    <a:p>
                      <a:r>
                        <a:rPr lang="it-IT" dirty="0" smtClean="0"/>
                        <a:t>Aggettivi utilizzati in funzione di avverbio Es. urla forte</a:t>
                      </a:r>
                    </a:p>
                  </a:txBody>
                  <a:tcPr/>
                </a:tc>
              </a:tr>
              <a:tr h="867082">
                <a:tc>
                  <a:txBody>
                    <a:bodyPr/>
                    <a:lstStyle/>
                    <a:p>
                      <a:r>
                        <a:rPr lang="it-IT" dirty="0" smtClean="0"/>
                        <a:t>AVVERBI COMPOSTI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Formati da due o più parole</a:t>
                      </a:r>
                    </a:p>
                    <a:p>
                      <a:r>
                        <a:rPr lang="it-IT" dirty="0" smtClean="0"/>
                        <a:t>Es. insomma, intanto, dappertutto</a:t>
                      </a:r>
                      <a:endParaRPr lang="it-IT" dirty="0"/>
                    </a:p>
                  </a:txBody>
                  <a:tcPr/>
                </a:tc>
              </a:tr>
              <a:tr h="867082">
                <a:tc>
                  <a:txBody>
                    <a:bodyPr/>
                    <a:lstStyle/>
                    <a:p>
                      <a:r>
                        <a:rPr lang="it-IT" dirty="0" smtClean="0"/>
                        <a:t>LOCUZIONI AVVERBIALI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Gruppi</a:t>
                      </a:r>
                      <a:r>
                        <a:rPr lang="it-IT" baseline="0" dirty="0" smtClean="0"/>
                        <a:t> non separabili di parole</a:t>
                      </a:r>
                    </a:p>
                    <a:p>
                      <a:r>
                        <a:rPr lang="it-IT" dirty="0" smtClean="0"/>
                        <a:t>UN </a:t>
                      </a:r>
                      <a:r>
                        <a:rPr lang="it-IT" dirty="0" smtClean="0"/>
                        <a:t>PO’, DEL TUTTO </a:t>
                      </a:r>
                      <a:r>
                        <a:rPr lang="it-IT" dirty="0" smtClean="0"/>
                        <a:t>, </a:t>
                      </a:r>
                      <a:r>
                        <a:rPr lang="it-IT" dirty="0" err="1" smtClean="0"/>
                        <a:t>DI</a:t>
                      </a:r>
                      <a:r>
                        <a:rPr lang="it-IT" dirty="0" smtClean="0"/>
                        <a:t> QUANDO IN QUANDO …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8759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 BASE AL SIGNIFICATO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4012559817"/>
              </p:ext>
            </p:extLst>
          </p:nvPr>
        </p:nvGraphicFramePr>
        <p:xfrm>
          <a:off x="609600" y="1600200"/>
          <a:ext cx="9956800" cy="304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8400"/>
                <a:gridCol w="49784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MODO</a:t>
                      </a:r>
                      <a:endParaRPr lang="it-IT" dirty="0"/>
                    </a:p>
                  </a:txBody>
                  <a:tcPr marL="86581" marR="86581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RAPIDAMENTE,</a:t>
                      </a:r>
                      <a:r>
                        <a:rPr lang="it-IT" baseline="0" dirty="0" smtClean="0"/>
                        <a:t> BENE</a:t>
                      </a:r>
                      <a:endParaRPr lang="it-IT" dirty="0"/>
                    </a:p>
                  </a:txBody>
                  <a:tcPr marL="86581" marR="8658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LUOGO</a:t>
                      </a:r>
                      <a:endParaRPr lang="it-IT" dirty="0"/>
                    </a:p>
                  </a:txBody>
                  <a:tcPr marL="86581" marR="86581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OVUNQUE,</a:t>
                      </a:r>
                      <a:r>
                        <a:rPr lang="it-IT" baseline="0" dirty="0" smtClean="0"/>
                        <a:t> DIETRO</a:t>
                      </a:r>
                      <a:endParaRPr lang="it-IT" dirty="0"/>
                    </a:p>
                  </a:txBody>
                  <a:tcPr marL="86581" marR="8658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TEMPO</a:t>
                      </a:r>
                      <a:endParaRPr lang="it-IT" dirty="0"/>
                    </a:p>
                  </a:txBody>
                  <a:tcPr marL="86581" marR="86581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SEMPRE, MAI</a:t>
                      </a:r>
                      <a:endParaRPr lang="it-IT" dirty="0"/>
                    </a:p>
                  </a:txBody>
                  <a:tcPr marL="86581" marR="8658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QUANTITA’</a:t>
                      </a:r>
                      <a:endParaRPr lang="it-IT" dirty="0"/>
                    </a:p>
                  </a:txBody>
                  <a:tcPr marL="86581" marR="86581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TANTO, NULLA</a:t>
                      </a:r>
                      <a:endParaRPr lang="it-IT" dirty="0"/>
                    </a:p>
                  </a:txBody>
                  <a:tcPr marL="86581" marR="8658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VALUTAZIONE</a:t>
                      </a:r>
                      <a:endParaRPr lang="it-IT" dirty="0"/>
                    </a:p>
                  </a:txBody>
                  <a:tcPr marL="86581" marR="86581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Trasmettono informazioni sull’atteggiamento di chi parla o scrive e cioè affermano, esprimono</a:t>
                      </a:r>
                      <a:r>
                        <a:rPr lang="it-IT" baseline="0" dirty="0" smtClean="0"/>
                        <a:t> dubbi o giudizi, negano.</a:t>
                      </a:r>
                    </a:p>
                    <a:p>
                      <a:r>
                        <a:rPr lang="it-IT" dirty="0" smtClean="0"/>
                        <a:t>OVVIAMENTE, APPUNTO</a:t>
                      </a:r>
                      <a:r>
                        <a:rPr lang="it-IT" dirty="0" smtClean="0"/>
                        <a:t>, NON</a:t>
                      </a:r>
                      <a:endParaRPr lang="it-IT" dirty="0"/>
                    </a:p>
                  </a:txBody>
                  <a:tcPr marL="86581" marR="8658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INTERROGATIVI/ESCLAMATIVI</a:t>
                      </a:r>
                      <a:endParaRPr lang="it-IT" dirty="0"/>
                    </a:p>
                  </a:txBody>
                  <a:tcPr marL="86581" marR="86581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QUANDO? </a:t>
                      </a:r>
                      <a:r>
                        <a:rPr lang="it-IT" smtClean="0"/>
                        <a:t>QUANTO!</a:t>
                      </a:r>
                      <a:endParaRPr lang="it-IT" dirty="0"/>
                    </a:p>
                  </a:txBody>
                  <a:tcPr marL="86581" marR="8658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51741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Importante!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Alcune parole possono avere funzioni diverse:</a:t>
            </a:r>
          </a:p>
          <a:p>
            <a:r>
              <a:rPr lang="it-IT" dirty="0" smtClean="0"/>
              <a:t>di avverbio,</a:t>
            </a:r>
          </a:p>
          <a:p>
            <a:r>
              <a:rPr lang="it-IT" dirty="0" smtClean="0"/>
              <a:t>di aggettivo,</a:t>
            </a:r>
          </a:p>
          <a:p>
            <a:r>
              <a:rPr lang="it-IT" dirty="0" smtClean="0"/>
              <a:t>di pronome,</a:t>
            </a:r>
          </a:p>
          <a:p>
            <a:r>
              <a:rPr lang="it-IT" dirty="0" smtClean="0"/>
              <a:t>di preposizione, </a:t>
            </a:r>
          </a:p>
          <a:p>
            <a:r>
              <a:rPr lang="it-IT" dirty="0" smtClean="0"/>
              <a:t>di congiunzione </a:t>
            </a:r>
          </a:p>
          <a:p>
            <a:pPr>
              <a:buNone/>
            </a:pPr>
            <a:r>
              <a:rPr lang="it-IT" dirty="0" smtClean="0"/>
              <a:t>pura avendo la stessa forma.</a:t>
            </a:r>
          </a:p>
          <a:p>
            <a:pPr>
              <a:buNone/>
            </a:pPr>
            <a:r>
              <a:rPr lang="it-IT" dirty="0" smtClean="0"/>
              <a:t>Allora bisogna ragionare</a:t>
            </a:r>
            <a:endParaRPr lang="it-IT" dirty="0"/>
          </a:p>
        </p:txBody>
      </p:sp>
      <p:pic>
        <p:nvPicPr>
          <p:cNvPr id="4" name="Immagine 3" descr="fondo-creativo-di-concetto-di-idea-del-cervello-3555939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2212" y="4159786"/>
            <a:ext cx="2438400" cy="2438400"/>
          </a:xfrm>
          <a:prstGeom prst="rect">
            <a:avLst/>
          </a:prstGeom>
        </p:spPr>
      </p:pic>
      <p:pic>
        <p:nvPicPr>
          <p:cNvPr id="5" name="Immagine 4" descr="dmeu_tc35_50_1_std.lang.all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6718" y="374573"/>
            <a:ext cx="3221916" cy="282211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sz="quarter" idx="1"/>
          </p:nvPr>
        </p:nvGraphicFramePr>
        <p:xfrm>
          <a:off x="495759" y="451695"/>
          <a:ext cx="11270255" cy="58637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6752"/>
                <a:gridCol w="2944223"/>
                <a:gridCol w="4569280"/>
              </a:tblGrid>
              <a:tr h="612277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PAROLE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ESEMPI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FUNZIONI</a:t>
                      </a:r>
                      <a:endParaRPr lang="it-IT" sz="1200" dirty="0"/>
                    </a:p>
                  </a:txBody>
                  <a:tcPr/>
                </a:tc>
              </a:tr>
              <a:tr h="1239931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Forte, piano, chiaro, poco, tanto, molto, troppo,</a:t>
                      </a:r>
                      <a:r>
                        <a:rPr lang="it-IT" sz="1200" baseline="0" dirty="0" smtClean="0"/>
                        <a:t> certo, solo, sicuro, lento, veloce, probabile …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Ho lavorato </a:t>
                      </a:r>
                      <a:r>
                        <a:rPr lang="it-IT" sz="1200" b="1" dirty="0" smtClean="0"/>
                        <a:t>molto</a:t>
                      </a:r>
                      <a:r>
                        <a:rPr lang="it-IT" sz="1200" dirty="0" smtClean="0"/>
                        <a:t>/ Ho svolto </a:t>
                      </a:r>
                      <a:r>
                        <a:rPr lang="it-IT" sz="1200" b="1" dirty="0" smtClean="0">
                          <a:solidFill>
                            <a:srgbClr val="FF0000"/>
                          </a:solidFill>
                        </a:rPr>
                        <a:t>molti</a:t>
                      </a:r>
                      <a:r>
                        <a:rPr lang="it-IT" sz="1200" dirty="0" smtClean="0"/>
                        <a:t> lavori</a:t>
                      </a:r>
                    </a:p>
                    <a:p>
                      <a:r>
                        <a:rPr lang="it-IT" sz="1200" dirty="0" smtClean="0"/>
                        <a:t>Gridò </a:t>
                      </a:r>
                      <a:r>
                        <a:rPr lang="it-IT" sz="1200" b="1" dirty="0" smtClean="0"/>
                        <a:t>forte</a:t>
                      </a:r>
                      <a:r>
                        <a:rPr lang="it-IT" sz="1200" dirty="0" smtClean="0"/>
                        <a:t>/ Ebbe una </a:t>
                      </a:r>
                      <a:r>
                        <a:rPr lang="it-IT" sz="1200" b="1" dirty="0" smtClean="0">
                          <a:solidFill>
                            <a:srgbClr val="FF0000"/>
                          </a:solidFill>
                        </a:rPr>
                        <a:t>forte </a:t>
                      </a:r>
                      <a:r>
                        <a:rPr lang="it-IT" sz="1200" dirty="0" smtClean="0"/>
                        <a:t>crisi</a:t>
                      </a:r>
                    </a:p>
                    <a:p>
                      <a:endParaRPr lang="it-IT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Sono </a:t>
                      </a:r>
                      <a:r>
                        <a:rPr lang="it-IT" sz="1200" b="1" dirty="0" smtClean="0"/>
                        <a:t>avverbi </a:t>
                      </a:r>
                      <a:r>
                        <a:rPr lang="it-IT" sz="1200" dirty="0" smtClean="0"/>
                        <a:t>quando modificano </a:t>
                      </a:r>
                      <a:r>
                        <a:rPr lang="it-IT" sz="1200" baseline="0" dirty="0" smtClean="0"/>
                        <a:t> un verbo, un aggettivo o un avverbio e sono invariabili</a:t>
                      </a:r>
                    </a:p>
                    <a:p>
                      <a:endParaRPr lang="it-IT" sz="1200" baseline="0" dirty="0" smtClean="0"/>
                    </a:p>
                    <a:p>
                      <a:r>
                        <a:rPr lang="it-IT" sz="1200" baseline="0" dirty="0" smtClean="0"/>
                        <a:t>Sono </a:t>
                      </a:r>
                      <a:r>
                        <a:rPr lang="it-IT" sz="1200" b="1" baseline="0" dirty="0" smtClean="0">
                          <a:solidFill>
                            <a:srgbClr val="FF0000"/>
                          </a:solidFill>
                        </a:rPr>
                        <a:t>aggettivi</a:t>
                      </a:r>
                      <a:r>
                        <a:rPr lang="it-IT" sz="1200" baseline="0" dirty="0" smtClean="0"/>
                        <a:t> quando si riferiscono a un nome e hanno genere e numero</a:t>
                      </a:r>
                      <a:endParaRPr lang="it-IT" sz="1200" dirty="0"/>
                    </a:p>
                  </a:txBody>
                  <a:tcPr/>
                </a:tc>
              </a:tr>
              <a:tr h="1034208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vicino,</a:t>
                      </a:r>
                      <a:r>
                        <a:rPr lang="it-IT" sz="1200" baseline="0" dirty="0" smtClean="0"/>
                        <a:t> lontano, dentro, fuori …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Chiudeteli </a:t>
                      </a:r>
                      <a:r>
                        <a:rPr lang="it-IT" sz="1200" b="1" dirty="0" smtClean="0"/>
                        <a:t>fuor</a:t>
                      </a:r>
                      <a:r>
                        <a:rPr lang="it-IT" sz="1200" dirty="0" smtClean="0"/>
                        <a:t>i!/ La chiuse</a:t>
                      </a:r>
                      <a:r>
                        <a:rPr lang="it-IT" sz="1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fuori </a:t>
                      </a:r>
                      <a:r>
                        <a:rPr lang="it-IT" sz="1200" dirty="0" smtClean="0"/>
                        <a:t>casa</a:t>
                      </a:r>
                    </a:p>
                    <a:p>
                      <a:r>
                        <a:rPr lang="it-IT" sz="1200" dirty="0" smtClean="0"/>
                        <a:t>Cercate</a:t>
                      </a:r>
                      <a:r>
                        <a:rPr lang="it-IT" sz="1200" baseline="0" dirty="0" smtClean="0"/>
                        <a:t> </a:t>
                      </a:r>
                      <a:r>
                        <a:rPr lang="it-IT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qui vicino</a:t>
                      </a:r>
                      <a:r>
                        <a:rPr lang="it-IT" sz="1200" baseline="0" dirty="0" smtClean="0"/>
                        <a:t>/ Il bar</a:t>
                      </a:r>
                      <a:r>
                        <a:rPr lang="it-IT" sz="1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vicino a </a:t>
                      </a:r>
                      <a:r>
                        <a:rPr lang="it-IT" sz="1200" baseline="0" dirty="0" smtClean="0"/>
                        <a:t>casa era chiuso</a:t>
                      </a:r>
                    </a:p>
                    <a:p>
                      <a:r>
                        <a:rPr lang="it-IT" sz="1200" baseline="0" dirty="0" smtClean="0"/>
                        <a:t> 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Sono </a:t>
                      </a:r>
                      <a:r>
                        <a:rPr lang="it-IT" sz="1200" b="1" dirty="0" smtClean="0"/>
                        <a:t>avverbi</a:t>
                      </a:r>
                      <a:r>
                        <a:rPr lang="it-IT" sz="1200" dirty="0" smtClean="0"/>
                        <a:t> (id.)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aseline="0" dirty="0" smtClean="0"/>
                    </a:p>
                    <a:p>
                      <a:r>
                        <a:rPr lang="it-IT" sz="1200" dirty="0" smtClean="0"/>
                        <a:t>Sono </a:t>
                      </a:r>
                      <a:r>
                        <a:rPr lang="it-IT" sz="1200" b="1" dirty="0" smtClean="0">
                          <a:solidFill>
                            <a:srgbClr val="FF0000"/>
                          </a:solidFill>
                        </a:rPr>
                        <a:t>preposizioni </a:t>
                      </a:r>
                      <a:r>
                        <a:rPr lang="it-IT" sz="1200" dirty="0" smtClean="0"/>
                        <a:t>quando reggono un nome o un pronome</a:t>
                      </a:r>
                      <a:endParaRPr lang="it-IT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39931">
                <a:tc>
                  <a:txBody>
                    <a:bodyPr/>
                    <a:lstStyle/>
                    <a:p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Davanti, dietro 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Stammi </a:t>
                      </a:r>
                      <a:r>
                        <a:rPr lang="it-IT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davanti</a:t>
                      </a:r>
                    </a:p>
                    <a:p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 auto i bambini devono stare seduti</a:t>
                      </a:r>
                      <a:r>
                        <a:rPr lang="it-IT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dietro</a:t>
                      </a:r>
                    </a:p>
                    <a:p>
                      <a:endParaRPr lang="it-IT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Adriana è </a:t>
                      </a:r>
                      <a:r>
                        <a:rPr lang="it-IT" sz="1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davanti al </a:t>
                      </a:r>
                      <a:r>
                        <a:rPr lang="it-IT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pc</a:t>
                      </a:r>
                      <a:endParaRPr lang="it-IT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Il telefono è </a:t>
                      </a:r>
                      <a:r>
                        <a:rPr lang="it-IT" sz="1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dietro di </a:t>
                      </a:r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Sono </a:t>
                      </a:r>
                      <a:r>
                        <a:rPr lang="it-IT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avverb</a:t>
                      </a:r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Sono </a:t>
                      </a:r>
                      <a:r>
                        <a:rPr lang="it-IT" sz="1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preposizion</a:t>
                      </a:r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</a:p>
                  </a:txBody>
                  <a:tcPr/>
                </a:tc>
              </a:tr>
              <a:tr h="1239931">
                <a:tc>
                  <a:txBody>
                    <a:bodyPr/>
                    <a:lstStyle/>
                    <a:p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Prima, dopo 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Voi giocate </a:t>
                      </a:r>
                      <a:r>
                        <a:rPr lang="it-IT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prima</a:t>
                      </a:r>
                    </a:p>
                    <a:p>
                      <a:endParaRPr lang="it-IT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Correrete </a:t>
                      </a:r>
                      <a:r>
                        <a:rPr lang="it-IT" sz="1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dopo</a:t>
                      </a:r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Lucia</a:t>
                      </a:r>
                    </a:p>
                    <a:p>
                      <a:endParaRPr lang="it-IT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200" b="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Prima di </a:t>
                      </a:r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giocare mi scaldo</a:t>
                      </a:r>
                    </a:p>
                    <a:p>
                      <a:r>
                        <a:rPr lang="it-IT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</a:t>
                      </a:r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SCALDO_preposizione</a:t>
                      </a:r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PRINCIPALE</a:t>
                      </a:r>
                    </a:p>
                    <a:p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PRIMA </a:t>
                      </a:r>
                      <a:r>
                        <a:rPr lang="it-IT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GIOCARE_preposizione</a:t>
                      </a:r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subordinata temporale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Sono </a:t>
                      </a:r>
                      <a:r>
                        <a:rPr lang="it-IT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avverbi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Sono </a:t>
                      </a:r>
                      <a:r>
                        <a:rPr lang="it-IT" sz="1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preposizioni</a:t>
                      </a:r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quando reggono un nome o un pronome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Sono </a:t>
                      </a:r>
                      <a:r>
                        <a:rPr lang="it-IT" sz="1200" b="1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congiunzioni </a:t>
                      </a:r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quando introducono una preposizione subordinata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</TotalTime>
  <Words>626</Words>
  <Application>Microsoft Office PowerPoint</Application>
  <PresentationFormat>Personalizzato</PresentationFormat>
  <Paragraphs>155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Loggia</vt:lpstr>
      <vt:lpstr>L’AVVERBIO </vt:lpstr>
      <vt:lpstr>AVVERBIO</vt:lpstr>
      <vt:lpstr>Gli AVVERBI si possono distinguere in base a</vt:lpstr>
      <vt:lpstr>Da A.C. DOYLE, Uno studio in rosso</vt:lpstr>
      <vt:lpstr>Diapositiva 5</vt:lpstr>
      <vt:lpstr>IN BASE ALLA FORMA</vt:lpstr>
      <vt:lpstr>IN BASE AL SIGNIFICATO</vt:lpstr>
      <vt:lpstr>Importante!</vt:lpstr>
      <vt:lpstr>Diapositiva 9</vt:lpstr>
      <vt:lpstr>Diapositiva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User</cp:lastModifiedBy>
  <cp:revision>16</cp:revision>
  <dcterms:created xsi:type="dcterms:W3CDTF">2020-05-05T12:35:54Z</dcterms:created>
  <dcterms:modified xsi:type="dcterms:W3CDTF">2020-05-05T15:09:09Z</dcterms:modified>
</cp:coreProperties>
</file>