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62" r:id="rId3"/>
    <p:sldId id="263" r:id="rId4"/>
    <p:sldId id="257" r:id="rId5"/>
    <p:sldId id="261" r:id="rId6"/>
    <p:sldId id="258" r:id="rId7"/>
    <p:sldId id="264" r:id="rId8"/>
    <p:sldId id="266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5E4C-7A2C-484F-B176-A82EB8BDA12E}" type="slidenum">
              <a:rPr lang="it-IT" smtClean="0"/>
              <a:t>‹N›</a:t>
            </a:fld>
            <a:endParaRPr lang="it-IT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4791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5E4C-7A2C-484F-B176-A82EB8BDA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9114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5E4C-7A2C-484F-B176-A82EB8BDA12E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5185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D571-F696-4697-ACE4-118B5A14E179}" type="datetimeFigureOut">
              <a:rPr lang="it-IT" smtClean="0"/>
              <a:t>22/04/2020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5E4C-7A2C-484F-B176-A82EB8BDA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28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5E4C-7A2C-484F-B176-A82EB8BDA12E}" type="slidenum">
              <a:rPr lang="it-IT" smtClean="0"/>
              <a:t>‹N›</a:t>
            </a:fld>
            <a:endParaRPr lang="it-IT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45940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D571-F696-4697-ACE4-118B5A14E179}" type="datetimeFigureOut">
              <a:rPr lang="it-IT" smtClean="0"/>
              <a:t>22/04/2020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5E4C-7A2C-484F-B176-A82EB8BDA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399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5E4C-7A2C-484F-B176-A82EB8BDA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9411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5E4C-7A2C-484F-B176-A82EB8BDA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72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5E4C-7A2C-484F-B176-A82EB8BDA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0346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5E4C-7A2C-484F-B176-A82EB8BDA1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928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5E4C-7A2C-484F-B176-A82EB8BDA12E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759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7BB5E4C-7A2C-484F-B176-A82EB8BDA12E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6417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tat.it/it/archivio/23845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POPOLAZIONE</a:t>
            </a:r>
            <a:br>
              <a:rPr lang="it-IT" dirty="0" smtClean="0"/>
            </a:br>
            <a:r>
              <a:rPr lang="it-IT" dirty="0" smtClean="0"/>
              <a:t>tema 4 libro di testo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Corso 1S_a.f. 2019-20_area </a:t>
            </a:r>
            <a:r>
              <a:rPr lang="it-IT" dirty="0" err="1" smtClean="0"/>
              <a:t>ssec</a:t>
            </a:r>
            <a:r>
              <a:rPr lang="it-IT" dirty="0" smtClean="0"/>
              <a:t>_ Tecla Rossini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367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 di DEMOGRAFIA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 </a:t>
            </a:r>
            <a:r>
              <a:rPr lang="it-IT" i="1" dirty="0" smtClean="0"/>
              <a:t>DEMO</a:t>
            </a:r>
            <a:r>
              <a:rPr lang="it-IT" dirty="0" smtClean="0"/>
              <a:t> cioè popolo</a:t>
            </a:r>
            <a:br>
              <a:rPr lang="it-IT" dirty="0" smtClean="0"/>
            </a:br>
            <a:r>
              <a:rPr lang="it-IT" dirty="0" smtClean="0"/>
              <a:t>e </a:t>
            </a:r>
            <a:r>
              <a:rPr lang="it-IT" i="1" dirty="0"/>
              <a:t>GRAFI</a:t>
            </a:r>
            <a:r>
              <a:rPr lang="it-IT" dirty="0" smtClean="0"/>
              <a:t>A cioè segno.</a:t>
            </a:r>
            <a:br>
              <a:rPr lang="it-IT" dirty="0" smtClean="0"/>
            </a:br>
            <a:r>
              <a:rPr lang="it-IT" dirty="0" smtClean="0"/>
              <a:t>La DEMOGRAFIA descrive </a:t>
            </a:r>
            <a:r>
              <a:rPr lang="it-IT" b="1" dirty="0" smtClean="0"/>
              <a:t>l’andamento della popolazione in un dato periodo di tempo</a:t>
            </a:r>
          </a:p>
          <a:p>
            <a:endParaRPr lang="it-IT" dirty="0"/>
          </a:p>
          <a:p>
            <a:r>
              <a:rPr lang="it-IT" dirty="0"/>
              <a:t>Vedi 1° grafico p.30</a:t>
            </a:r>
          </a:p>
          <a:p>
            <a:r>
              <a:rPr lang="it-IT" dirty="0" smtClean="0"/>
              <a:t> </a:t>
            </a:r>
            <a:r>
              <a:rPr lang="it-IT" b="1" dirty="0" smtClean="0"/>
              <a:t>Andamento demografico nel corso della storia</a:t>
            </a:r>
            <a:r>
              <a:rPr lang="it-IT" dirty="0" smtClean="0"/>
              <a:t>:</a:t>
            </a:r>
          </a:p>
          <a:p>
            <a:r>
              <a:rPr lang="it-IT" dirty="0"/>
              <a:t>l</a:t>
            </a:r>
            <a:r>
              <a:rPr lang="it-IT" dirty="0" smtClean="0"/>
              <a:t>a popolazione è cresciuta costantemente nell’arco della storia fino al </a:t>
            </a:r>
            <a:r>
              <a:rPr lang="it-IT" b="1" dirty="0" smtClean="0"/>
              <a:t>1900</a:t>
            </a:r>
            <a:r>
              <a:rPr lang="it-IT" dirty="0" smtClean="0"/>
              <a:t> quando poi si è avuta una crescita molto più accentuata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392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1900: aumento della DEMOGRAFIA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CAUSE:</a:t>
            </a:r>
          </a:p>
          <a:p>
            <a:pPr marL="0" indent="0">
              <a:buNone/>
            </a:pPr>
            <a:r>
              <a:rPr lang="it-IT" dirty="0" smtClean="0"/>
              <a:t>miglioramento del benessere ovvero della qualità della vita dovute 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/>
              <a:t>fattori </a:t>
            </a:r>
            <a:r>
              <a:rPr lang="it-IT" dirty="0" smtClean="0"/>
              <a:t>ambientali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/>
              <a:t>fattori economici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/>
              <a:t>fattori storici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95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5523" y="361951"/>
            <a:ext cx="10515600" cy="1325563"/>
          </a:xfrm>
        </p:spPr>
        <p:txBody>
          <a:bodyPr>
            <a:normAutofit/>
          </a:bodyPr>
          <a:lstStyle/>
          <a:p>
            <a:r>
              <a:rPr lang="it-IT" dirty="0" smtClean="0"/>
              <a:t>LA DEMOGRAFIA può essere espressa come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01723" y="1690688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1. ANDAMENTO DEMOGRAFICO</a:t>
            </a:r>
          </a:p>
          <a:p>
            <a:pPr marL="0" indent="0">
              <a:buNone/>
            </a:pPr>
            <a:r>
              <a:rPr lang="it-IT" dirty="0" smtClean="0"/>
              <a:t>(espressa in termini assoluti)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27042" y="3258641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2. DENSITA’</a:t>
            </a:r>
          </a:p>
          <a:p>
            <a:pPr marL="0" indent="0">
              <a:buNone/>
            </a:pPr>
            <a:r>
              <a:rPr lang="it-IT" dirty="0" smtClean="0"/>
              <a:t>Espressa in %</a:t>
            </a:r>
          </a:p>
          <a:p>
            <a:pPr marL="0" indent="0">
              <a:buNone/>
            </a:pPr>
            <a:r>
              <a:rPr lang="it-IT" dirty="0" smtClean="0"/>
              <a:t>È il rapporto fra </a:t>
            </a:r>
          </a:p>
          <a:p>
            <a:pPr marL="0" indent="0">
              <a:buNone/>
            </a:pPr>
            <a:r>
              <a:rPr lang="it-IT" dirty="0" smtClean="0"/>
              <a:t>N. di ab./kmq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583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1. l’ ANDAMENTO DEMOGRAFICO </a:t>
            </a:r>
            <a:br>
              <a:rPr lang="it-IT" dirty="0" smtClean="0"/>
            </a:br>
            <a:r>
              <a:rPr lang="it-IT" dirty="0" smtClean="0"/>
              <a:t>è dato dalla somma fra saldo naturale e saldo migratorio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579940"/>
              </p:ext>
            </p:extLst>
          </p:nvPr>
        </p:nvGraphicFramePr>
        <p:xfrm>
          <a:off x="1228298" y="2411986"/>
          <a:ext cx="8740634" cy="4029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0317"/>
                <a:gridCol w="4370317"/>
              </a:tblGrid>
              <a:tr h="909945">
                <a:tc>
                  <a:txBody>
                    <a:bodyPr/>
                    <a:lstStyle/>
                    <a:p>
                      <a:r>
                        <a:rPr lang="it-IT" dirty="0" smtClean="0"/>
                        <a:t>SALDO NATURALE                                   +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SALDO MIGRATORIO</a:t>
                      </a:r>
                    </a:p>
                    <a:p>
                      <a:endParaRPr lang="it-IT" dirty="0"/>
                    </a:p>
                  </a:txBody>
                  <a:tcPr/>
                </a:tc>
              </a:tr>
              <a:tr h="909945">
                <a:tc>
                  <a:txBody>
                    <a:bodyPr/>
                    <a:lstStyle/>
                    <a:p>
                      <a:r>
                        <a:rPr lang="it-IT" dirty="0" smtClean="0"/>
                        <a:t>Tasso</a:t>
                      </a:r>
                      <a:r>
                        <a:rPr lang="it-IT" baseline="0" dirty="0" smtClean="0"/>
                        <a:t> di natalità – tasso di mortalità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Tasso di immigrazione</a:t>
                      </a:r>
                      <a:r>
                        <a:rPr lang="it-IT" baseline="0" dirty="0" smtClean="0"/>
                        <a:t> – tasso di emigrazione</a:t>
                      </a:r>
                      <a:endParaRPr lang="it-IT" dirty="0"/>
                    </a:p>
                  </a:txBody>
                  <a:tcPr/>
                </a:tc>
              </a:tr>
              <a:tr h="1299921">
                <a:tc>
                  <a:txBody>
                    <a:bodyPr/>
                    <a:lstStyle/>
                    <a:p>
                      <a:r>
                        <a:rPr lang="it-IT" dirty="0" smtClean="0"/>
                        <a:t>(Numero dei nati – numero dei morti) espresso per mille %°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NOTA: dati Istat Italia</a:t>
                      </a:r>
                    </a:p>
                    <a:p>
                      <a:r>
                        <a:rPr lang="it-IT" dirty="0" smtClean="0">
                          <a:hlinkClick r:id="rId2"/>
                        </a:rPr>
                        <a:t>https://www.istat.it/it/archivio/238454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</a:tr>
              <a:tr h="909945">
                <a:tc gridSpan="2"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INCREMENTO DEMOGRAFICO NATURALE cioè AUMENTO DELLA POPOLAZIONE</a:t>
                      </a:r>
                    </a:p>
                    <a:p>
                      <a:pPr algn="ctr"/>
                      <a:endParaRPr lang="it-IT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989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3059" y="134840"/>
            <a:ext cx="9720072" cy="1499616"/>
          </a:xfrm>
        </p:spPr>
        <p:txBody>
          <a:bodyPr>
            <a:normAutofit/>
          </a:bodyPr>
          <a:lstStyle/>
          <a:p>
            <a:r>
              <a:rPr lang="it-IT" dirty="0" smtClean="0"/>
              <a:t>In generale quindi, nel corso della storia, l’andamento demografico è stato positivo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87081" y="2256401"/>
            <a:ext cx="3807498" cy="42084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OGGI NEL MONDO VI SONO SITUAZIONI CHE VARIANO</a:t>
            </a:r>
          </a:p>
          <a:p>
            <a:pPr marL="0" indent="0">
              <a:buNone/>
            </a:pPr>
            <a:r>
              <a:rPr lang="it-IT" dirty="0" smtClean="0"/>
              <a:t>DA CONTINENTE A CONTINENTE</a:t>
            </a:r>
          </a:p>
          <a:p>
            <a:pPr marL="0" indent="0">
              <a:buNone/>
            </a:pPr>
            <a:r>
              <a:rPr lang="it-IT" dirty="0" smtClean="0"/>
              <a:t>DA NAZIONE A NAZIONE</a:t>
            </a:r>
          </a:p>
          <a:p>
            <a:pPr marL="0" indent="0">
              <a:buNone/>
            </a:pPr>
            <a:r>
              <a:rPr lang="it-IT" dirty="0" smtClean="0"/>
              <a:t>Vedi grafico p.31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411575"/>
              </p:ext>
            </p:extLst>
          </p:nvPr>
        </p:nvGraphicFramePr>
        <p:xfrm>
          <a:off x="4592090" y="1734639"/>
          <a:ext cx="6761710" cy="4730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0855"/>
                <a:gridCol w="3380855"/>
              </a:tblGrid>
              <a:tr h="1160312">
                <a:tc>
                  <a:txBody>
                    <a:bodyPr/>
                    <a:lstStyle/>
                    <a:p>
                      <a:r>
                        <a:rPr lang="it-IT" dirty="0" smtClean="0"/>
                        <a:t>REGIME DEMOGRAFICO TRADIZIONALE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REGIME DEMOGRAFICO MODERNO</a:t>
                      </a:r>
                    </a:p>
                    <a:p>
                      <a:endParaRPr lang="it-IT" dirty="0"/>
                    </a:p>
                  </a:txBody>
                  <a:tcPr/>
                </a:tc>
              </a:tr>
              <a:tr h="672244">
                <a:tc>
                  <a:txBody>
                    <a:bodyPr/>
                    <a:lstStyle/>
                    <a:p>
                      <a:r>
                        <a:rPr lang="it-IT" b="1" dirty="0" smtClean="0"/>
                        <a:t>Paesi in via di sviluppo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Paesi sviluppati</a:t>
                      </a:r>
                      <a:endParaRPr lang="it-IT" b="1" dirty="0"/>
                    </a:p>
                  </a:txBody>
                  <a:tcPr/>
                </a:tc>
              </a:tr>
              <a:tr h="1411091">
                <a:tc>
                  <a:txBody>
                    <a:bodyPr/>
                    <a:lstStyle/>
                    <a:p>
                      <a:r>
                        <a:rPr lang="it-IT" dirty="0" smtClean="0"/>
                        <a:t>Tante nascite, tante morti</a:t>
                      </a:r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Poche nascite, meno morti;</a:t>
                      </a:r>
                    </a:p>
                    <a:p>
                      <a:r>
                        <a:rPr lang="it-IT" dirty="0" smtClean="0"/>
                        <a:t>Aumento della longevità e </a:t>
                      </a:r>
                      <a:r>
                        <a:rPr lang="it-IT" b="1" dirty="0" smtClean="0"/>
                        <a:t>dell’aspettativa di vita</a:t>
                      </a:r>
                      <a:r>
                        <a:rPr lang="it-IT" dirty="0" smtClean="0"/>
                        <a:t>;</a:t>
                      </a:r>
                    </a:p>
                    <a:p>
                      <a:r>
                        <a:rPr lang="it-IT" dirty="0" smtClean="0"/>
                        <a:t>maggiore popolazione inattiva</a:t>
                      </a:r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</a:tr>
              <a:tr h="1160312">
                <a:tc gridSpan="2">
                  <a:txBody>
                    <a:bodyPr/>
                    <a:lstStyle/>
                    <a:p>
                      <a:r>
                        <a:rPr lang="it-IT" dirty="0" smtClean="0"/>
                        <a:t>Perché questa differenza?</a:t>
                      </a:r>
                    </a:p>
                    <a:p>
                      <a:r>
                        <a:rPr lang="it-IT" dirty="0" smtClean="0"/>
                        <a:t>Diverse condizioni di lavoro, d’istruzione, igienico-sanitarie,</a:t>
                      </a:r>
                      <a:r>
                        <a:rPr lang="it-IT" baseline="0" dirty="0" smtClean="0"/>
                        <a:t> di fecondità, di stile di vita ….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26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2. </a:t>
            </a:r>
            <a:r>
              <a:rPr lang="it-IT" smtClean="0"/>
              <a:t>La densità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È il rapporto fra gli abitanti e la superficie occupata</a:t>
            </a:r>
          </a:p>
          <a:p>
            <a:pPr marL="0" indent="0">
              <a:buNone/>
            </a:pPr>
            <a:r>
              <a:rPr lang="it-IT" dirty="0" smtClean="0"/>
              <a:t>0vvero</a:t>
            </a:r>
          </a:p>
          <a:p>
            <a:pPr marL="0" indent="0">
              <a:buNone/>
            </a:pPr>
            <a:r>
              <a:rPr lang="it-IT" sz="3500" b="1" dirty="0" err="1" smtClean="0"/>
              <a:t>n.abitanti</a:t>
            </a:r>
            <a:r>
              <a:rPr lang="it-IT" sz="3500" b="1" dirty="0" smtClean="0"/>
              <a:t>/kmq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La popolazione non occupa le terre emerse in modo omogeneo ma si concentra in alcune zone .</a:t>
            </a:r>
          </a:p>
          <a:p>
            <a:pPr marL="0" indent="0">
              <a:buNone/>
            </a:pPr>
            <a:r>
              <a:rPr lang="it-IT" b="1" dirty="0" smtClean="0"/>
              <a:t>4/5 della popolazione</a:t>
            </a:r>
          </a:p>
          <a:p>
            <a:pPr marL="0" indent="0">
              <a:buNone/>
            </a:pPr>
            <a:r>
              <a:rPr lang="it-IT" dirty="0" smtClean="0"/>
              <a:t>è concentrato su </a:t>
            </a:r>
            <a:r>
              <a:rPr lang="it-IT" b="1" dirty="0" smtClean="0"/>
              <a:t>1/5 della superficie terrestre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26048" y="537449"/>
            <a:ext cx="4754880" cy="4023360"/>
          </a:xfrm>
        </p:spPr>
        <p:txBody>
          <a:bodyPr>
            <a:normAutofit fontScale="92500" lnSpcReduction="10000"/>
          </a:bodyPr>
          <a:lstStyle/>
          <a:p>
            <a:r>
              <a:rPr lang="it-IT" dirty="0" err="1" smtClean="0"/>
              <a:t>Perchè</a:t>
            </a:r>
            <a:r>
              <a:rPr lang="it-IT" dirty="0" smtClean="0"/>
              <a:t>?</a:t>
            </a:r>
          </a:p>
          <a:p>
            <a:endParaRPr lang="it-IT" dirty="0"/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Fattori ambientali: clima, idrografia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Fattori economici: rivoluzione industriale (Europa e inurbamento)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Fattori storici: emigrazione verso gli l’America, tratta dei Neri, emigrazione verso l’Europa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3718" y="3681167"/>
            <a:ext cx="6418282" cy="282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1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ricorda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2. Definizione di demografia</a:t>
            </a:r>
          </a:p>
          <a:p>
            <a:r>
              <a:rPr lang="it-IT" dirty="0"/>
              <a:t>2</a:t>
            </a:r>
            <a:r>
              <a:rPr lang="it-IT" dirty="0" smtClean="0"/>
              <a:t>. Andamento demografico </a:t>
            </a:r>
          </a:p>
          <a:p>
            <a:r>
              <a:rPr lang="it-IT" dirty="0" smtClean="0"/>
              <a:t>3. Fattori che influenzano l’andamento demografico</a:t>
            </a:r>
          </a:p>
          <a:p>
            <a:r>
              <a:rPr lang="it-IT" dirty="0" smtClean="0"/>
              <a:t>5. Calcolo dell’andamento demografico</a:t>
            </a:r>
          </a:p>
          <a:p>
            <a:r>
              <a:rPr lang="it-IT" dirty="0" smtClean="0"/>
              <a:t>6. Regime demografico tradizionale e regime demografico moderno</a:t>
            </a:r>
          </a:p>
          <a:p>
            <a:r>
              <a:rPr lang="it-IT" dirty="0" smtClean="0"/>
              <a:t>7. La densità: definizione</a:t>
            </a:r>
          </a:p>
          <a:p>
            <a:r>
              <a:rPr lang="it-IT" smtClean="0"/>
              <a:t>7. Fattori </a:t>
            </a:r>
            <a:r>
              <a:rPr lang="it-IT" dirty="0" smtClean="0"/>
              <a:t>che influenzano la densità</a:t>
            </a:r>
          </a:p>
          <a:p>
            <a:r>
              <a:rPr lang="it-IT" dirty="0" smtClean="0"/>
              <a:t>Lettura grafici: andamento demografico, scheda ISTAT popolazione italiana 2019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9307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346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Tw Cen MT</vt:lpstr>
      <vt:lpstr>Tw Cen MT Condensed</vt:lpstr>
      <vt:lpstr>Wingdings</vt:lpstr>
      <vt:lpstr>Wingdings 3</vt:lpstr>
      <vt:lpstr>Integrale</vt:lpstr>
      <vt:lpstr>La POPOLAZIONE tema 4 libro di testo</vt:lpstr>
      <vt:lpstr>Definizione di DEMOGRAFIA </vt:lpstr>
      <vt:lpstr>1900: aumento della DEMOGRAFIA</vt:lpstr>
      <vt:lpstr>LA DEMOGRAFIA può essere espressa come</vt:lpstr>
      <vt:lpstr>1. l’ ANDAMENTO DEMOGRAFICO  è dato dalla somma fra saldo naturale e saldo migratorio</vt:lpstr>
      <vt:lpstr>In generale quindi, nel corso della storia, l’andamento demografico è stato positivo</vt:lpstr>
      <vt:lpstr>2. La densità</vt:lpstr>
      <vt:lpstr>ricorda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13</cp:revision>
  <dcterms:created xsi:type="dcterms:W3CDTF">2020-04-21T06:19:16Z</dcterms:created>
  <dcterms:modified xsi:type="dcterms:W3CDTF">2020-04-22T11:22:30Z</dcterms:modified>
</cp:coreProperties>
</file>