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7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elisabettacanobbio92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C5FD59-7C07-4F08-B012-9165396EA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6568" y="3428998"/>
            <a:ext cx="6863307" cy="2268559"/>
          </a:xfrm>
        </p:spPr>
        <p:txBody>
          <a:bodyPr>
            <a:normAutofit fontScale="90000"/>
          </a:bodyPr>
          <a:lstStyle/>
          <a:p>
            <a:r>
              <a:rPr lang="it-IT" dirty="0"/>
              <a:t>LE MALATTIE CARDIOVASCOLARI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32722EE-63AD-4DB5-99A5-CA4DC236B2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5345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2E8412-9FCC-4875-B4AF-EFE72CA2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sindrome metabolica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005A9F-8603-40F8-8693-D0C713039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919" y="1885285"/>
            <a:ext cx="9118220" cy="4164659"/>
          </a:xfrm>
        </p:spPr>
        <p:txBody>
          <a:bodyPr/>
          <a:lstStyle/>
          <a:p>
            <a:pPr marL="6160" indent="0">
              <a:buNone/>
            </a:pPr>
            <a:r>
              <a:rPr lang="it-IT" dirty="0"/>
              <a:t>È una condizione caratterizzata dalla contemporanea presenza di almeno 3 di questi fattori:</a:t>
            </a:r>
          </a:p>
          <a:p>
            <a:r>
              <a:rPr lang="it-IT" dirty="0"/>
              <a:t>Circonferenza vita maggiore di 94cm nei maschi e 80cm nelle femmine;</a:t>
            </a:r>
          </a:p>
          <a:p>
            <a:r>
              <a:rPr lang="it-IT" dirty="0"/>
              <a:t>Pressione maggiore di 85/130mmHg;</a:t>
            </a:r>
          </a:p>
          <a:p>
            <a:r>
              <a:rPr lang="it-IT" dirty="0"/>
              <a:t>Ipercolesterolemia (colesterolo totale maggiore di 200mg/</a:t>
            </a:r>
            <a:r>
              <a:rPr lang="it-IT" dirty="0" err="1"/>
              <a:t>dL</a:t>
            </a:r>
            <a:r>
              <a:rPr lang="it-IT" dirty="0"/>
              <a:t>);</a:t>
            </a:r>
          </a:p>
          <a:p>
            <a:r>
              <a:rPr lang="it-IT" dirty="0" err="1"/>
              <a:t>Ipertrigliceridemia</a:t>
            </a:r>
            <a:r>
              <a:rPr lang="it-IT" dirty="0"/>
              <a:t> (trigliceridi maggiori di 150mg/</a:t>
            </a:r>
            <a:r>
              <a:rPr lang="it-IT" dirty="0" err="1"/>
              <a:t>dL</a:t>
            </a:r>
            <a:r>
              <a:rPr lang="it-IT" dirty="0"/>
              <a:t>);</a:t>
            </a:r>
          </a:p>
          <a:p>
            <a:r>
              <a:rPr lang="it-IT" dirty="0"/>
              <a:t>Elevata glicemia a digiuno (maggiore di 125mg/</a:t>
            </a:r>
            <a:r>
              <a:rPr lang="it-IT" dirty="0" err="1"/>
              <a:t>dL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23174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3A0C5-6C9F-45C1-B99E-4FF93601D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COMPITI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00332D-BB01-4B41-AD3A-3C6688DBB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286" y="2052116"/>
            <a:ext cx="9451853" cy="3997828"/>
          </a:xfrm>
        </p:spPr>
        <p:txBody>
          <a:bodyPr/>
          <a:lstStyle/>
          <a:p>
            <a:pPr marL="6160" indent="0">
              <a:buNone/>
            </a:pPr>
            <a:r>
              <a:rPr lang="it-IT" dirty="0"/>
              <a:t>Alla luce delle indicazioni data scrivi un testo in Word o fai una rappresentazione power point che spieghi qual è la dieta più adatta ad una di queste condizioni. Le informazioni puoi reperire sul libro da </a:t>
            </a:r>
            <a:r>
              <a:rPr lang="it-IT" dirty="0" err="1"/>
              <a:t>pag</a:t>
            </a:r>
            <a:r>
              <a:rPr lang="it-IT" dirty="0"/>
              <a:t> 274 oppure online. </a:t>
            </a:r>
          </a:p>
          <a:p>
            <a:pPr marL="6160" indent="0">
              <a:buNone/>
            </a:pPr>
            <a:r>
              <a:rPr lang="it-IT" dirty="0"/>
              <a:t>Una volta effettuato il lavoro inviatelo </a:t>
            </a:r>
            <a:r>
              <a:rPr lang="it-IT"/>
              <a:t>all’indirizzo </a:t>
            </a:r>
            <a:r>
              <a:rPr lang="it-IT">
                <a:hlinkClick r:id="rId2"/>
              </a:rPr>
              <a:t>elisabettacanobbio92@gmail.com</a:t>
            </a:r>
            <a:endParaRPr lang="it-IT"/>
          </a:p>
          <a:p>
            <a:pPr marL="6160" indent="0">
              <a:buNone/>
            </a:pPr>
            <a:endParaRPr lang="it-IT" dirty="0"/>
          </a:p>
          <a:p>
            <a:pPr marL="6160" indent="0">
              <a:buNone/>
            </a:pPr>
            <a:r>
              <a:rPr lang="it-IT" dirty="0"/>
              <a:t>L’elaborato verrà valutato. </a:t>
            </a:r>
          </a:p>
          <a:p>
            <a:pPr marL="6160" indent="0">
              <a:buNone/>
            </a:pPr>
            <a:r>
              <a:rPr lang="it-IT" dirty="0"/>
              <a:t>Buon lavoro a tutti </a:t>
            </a:r>
          </a:p>
        </p:txBody>
      </p:sp>
    </p:spTree>
    <p:extLst>
      <p:ext uri="{BB962C8B-B14F-4D97-AF65-F5344CB8AC3E}">
        <p14:creationId xmlns:p14="http://schemas.microsoft.com/office/powerpoint/2010/main" val="308096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8C5476-0920-414B-92C6-F84185E53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/>
              <a:t>IL SISTEMA CARDIOVASCOLARE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A9BE29-399B-4B88-929F-8DC63C191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160" indent="0">
              <a:buNone/>
            </a:pPr>
            <a:r>
              <a:rPr lang="it-IT" sz="3200" dirty="0"/>
              <a:t>È costituito da tre elementi</a:t>
            </a:r>
          </a:p>
          <a:p>
            <a:pPr>
              <a:buFontTx/>
              <a:buChar char="-"/>
            </a:pPr>
            <a:r>
              <a:rPr lang="it-IT" sz="3200" b="1" dirty="0"/>
              <a:t>Sangue </a:t>
            </a:r>
          </a:p>
          <a:p>
            <a:pPr>
              <a:buFontTx/>
              <a:buChar char="-"/>
            </a:pPr>
            <a:r>
              <a:rPr lang="it-IT" sz="3200" b="1" dirty="0"/>
              <a:t>Vasi sanguinei</a:t>
            </a:r>
          </a:p>
          <a:p>
            <a:pPr>
              <a:buFontTx/>
              <a:buChar char="-"/>
            </a:pPr>
            <a:r>
              <a:rPr lang="it-IT" sz="3200" b="1" dirty="0"/>
              <a:t>Cuore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6106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2DC38F-34C6-45CC-B0A5-6334E13DA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Le dislipidemie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458622-3015-4A78-881D-A2F77C6F5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754656"/>
            <a:ext cx="9044080" cy="3997828"/>
          </a:xfrm>
        </p:spPr>
        <p:txBody>
          <a:bodyPr/>
          <a:lstStyle/>
          <a:p>
            <a:pPr marL="6160" indent="0">
              <a:buNone/>
            </a:pPr>
            <a:r>
              <a:rPr lang="it-IT" dirty="0"/>
              <a:t>Sono variazioni della quantità di grassi circolanti nel sangue</a:t>
            </a:r>
          </a:p>
          <a:p>
            <a:pPr marL="6160" indent="0">
              <a:buNone/>
            </a:pPr>
            <a:r>
              <a:rPr lang="it-IT" dirty="0"/>
              <a:t>O valori normali devono essere</a:t>
            </a:r>
          </a:p>
          <a:p>
            <a:pPr>
              <a:buFontTx/>
              <a:buChar char="-"/>
            </a:pPr>
            <a:r>
              <a:rPr lang="it-IT" dirty="0"/>
              <a:t>Colesterolo totale minore di 200mg/</a:t>
            </a:r>
            <a:r>
              <a:rPr lang="it-IT" dirty="0" err="1"/>
              <a:t>dL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Colesterolo HDL maggiore di 50mg/</a:t>
            </a:r>
            <a:r>
              <a:rPr lang="it-IT" dirty="0" err="1"/>
              <a:t>dL</a:t>
            </a:r>
            <a:r>
              <a:rPr lang="it-IT" dirty="0"/>
              <a:t> nelle donne e 40mg/</a:t>
            </a:r>
            <a:r>
              <a:rPr lang="it-IT" dirty="0" err="1"/>
              <a:t>dL</a:t>
            </a:r>
            <a:r>
              <a:rPr lang="it-IT" dirty="0"/>
              <a:t> negli uomini</a:t>
            </a:r>
          </a:p>
          <a:p>
            <a:pPr>
              <a:buFontTx/>
              <a:buChar char="-"/>
            </a:pPr>
            <a:r>
              <a:rPr lang="it-IT" dirty="0"/>
              <a:t>Trigliceridi minori di 150mg/</a:t>
            </a:r>
            <a:r>
              <a:rPr lang="it-IT" dirty="0" err="1"/>
              <a:t>dL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5F82D7A-F9D0-4D93-A68D-92F4E33DD0E3}"/>
              </a:ext>
            </a:extLst>
          </p:cNvPr>
          <p:cNvSpPr txBox="1"/>
          <p:nvPr/>
        </p:nvSpPr>
        <p:spPr>
          <a:xfrm>
            <a:off x="5251622" y="4801088"/>
            <a:ext cx="5566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Sono causate da una dieta non corretta e uno stile di vita sedentario. Possono aumentare il rischio di infarto e ictus.</a:t>
            </a:r>
          </a:p>
        </p:txBody>
      </p:sp>
    </p:spTree>
    <p:extLst>
      <p:ext uri="{BB962C8B-B14F-4D97-AF65-F5344CB8AC3E}">
        <p14:creationId xmlns:p14="http://schemas.microsoft.com/office/powerpoint/2010/main" val="422699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B4A585-6495-4029-A8CB-A9E1A7947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Aterosclerosi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876460-C7F8-4DA2-882C-0958C24DA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160" indent="0">
              <a:buNone/>
            </a:pPr>
            <a:r>
              <a:rPr lang="it-IT" sz="2800" dirty="0"/>
              <a:t>È una malattia causata dall’accumulo di grassi sulle pareti delle arterie. Questo accumulo si chiama </a:t>
            </a:r>
            <a:r>
              <a:rPr lang="it-IT" sz="2800" b="1" dirty="0"/>
              <a:t>ateroma </a:t>
            </a:r>
            <a:r>
              <a:rPr lang="it-IT" sz="2800" dirty="0"/>
              <a:t>ed è formato da trigliceridi e colesterolo e possono diminuire la quantità di sangue che riesce a passare nelle arterie o alla formazione di trombi che sono pericolosi perché danno ictus o infarti.</a:t>
            </a:r>
          </a:p>
        </p:txBody>
      </p:sp>
    </p:spTree>
    <p:extLst>
      <p:ext uri="{BB962C8B-B14F-4D97-AF65-F5344CB8AC3E}">
        <p14:creationId xmlns:p14="http://schemas.microsoft.com/office/powerpoint/2010/main" val="171392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EBE951-8FFC-4978-9081-7479A3EEB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Ipertensione arteriosa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2C99C5-C3CA-442C-AEDC-2103912DD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918" y="1430086"/>
            <a:ext cx="7796540" cy="3997828"/>
          </a:xfrm>
        </p:spPr>
        <p:txBody>
          <a:bodyPr/>
          <a:lstStyle/>
          <a:p>
            <a:pPr marL="6160" indent="0">
              <a:buNone/>
            </a:pPr>
            <a:r>
              <a:rPr lang="it-IT" dirty="0"/>
              <a:t>Si definisce ipertensione arteriosa un persistente aumento </a:t>
            </a:r>
            <a:r>
              <a:rPr lang="it-IT" dirty="0" err="1"/>
              <a:t>dela</a:t>
            </a:r>
            <a:r>
              <a:rPr lang="it-IT" dirty="0"/>
              <a:t> pressione nelle arterie.</a:t>
            </a:r>
          </a:p>
          <a:p>
            <a:pPr marL="6160" indent="0">
              <a:buNone/>
            </a:pPr>
            <a:r>
              <a:rPr lang="it-IT" dirty="0"/>
              <a:t>Colpisce il 20% della popolazione ed è spesso in concomitanza con l’aterosclerosi perché può essere sia la causa ( perché favorisce la rottura dell’endotelio delle arterie favorendo l’accumulo di lipidi) e l’effetto (gli ateromi restringono le arterie e fanno aumentare la pressione)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321E895-A919-437A-86C0-963E51C674E9}"/>
              </a:ext>
            </a:extLst>
          </p:cNvPr>
          <p:cNvSpPr txBox="1"/>
          <p:nvPr/>
        </p:nvSpPr>
        <p:spPr>
          <a:xfrm>
            <a:off x="7760043" y="5440271"/>
            <a:ext cx="3138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Valori normali: 80/120mmHg</a:t>
            </a:r>
          </a:p>
        </p:txBody>
      </p:sp>
    </p:spTree>
    <p:extLst>
      <p:ext uri="{BB962C8B-B14F-4D97-AF65-F5344CB8AC3E}">
        <p14:creationId xmlns:p14="http://schemas.microsoft.com/office/powerpoint/2010/main" val="4217571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3BBAF34-367D-4E18-A62E-4602BD908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32" y="-2718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A4CF08-858A-49E4-B707-4E7585D11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938E62-910D-4D69-AA09-567AAAC37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4E54C6-D084-4BC8-B3F9-8B9EC22A6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5" y="0"/>
            <a:ext cx="65268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FEDCC4E-99AB-4A02-86F7-09F19ADE5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477" y="268082"/>
            <a:ext cx="4986954" cy="1077229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rgbClr val="FF0000"/>
                </a:solidFill>
              </a:rPr>
              <a:t>Diabete</a:t>
            </a:r>
            <a:r>
              <a:rPr lang="it-IT" b="1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76FD94-6B0A-48A0-BC5C-CD5725007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859" y="80102"/>
            <a:ext cx="6361910" cy="3707244"/>
          </a:xfrm>
        </p:spPr>
        <p:txBody>
          <a:bodyPr>
            <a:normAutofit/>
          </a:bodyPr>
          <a:lstStyle/>
          <a:p>
            <a:pPr marL="6160" indent="0">
              <a:buNone/>
            </a:pPr>
            <a:r>
              <a:rPr lang="it-IT" sz="1800" dirty="0"/>
              <a:t>È una malattia cronica caratterizzata dall’aumento della </a:t>
            </a:r>
            <a:r>
              <a:rPr lang="it-IT" sz="1800" b="1" dirty="0"/>
              <a:t>glicemia, la quantità di zucchero nel sangue. </a:t>
            </a:r>
            <a:endParaRPr lang="it-IT" sz="18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77713DB-A0B1-4507-9991-B6DCAE436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3970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94FC97E-A81A-4CDA-A24C-8383E55FE8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85"/>
          <a:stretch/>
        </p:blipFill>
        <p:spPr>
          <a:xfrm>
            <a:off x="7534656" y="227"/>
            <a:ext cx="4657039" cy="68580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9A96FF2-ACD7-48C4-BCE1-FC7F42108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72" y="0"/>
            <a:ext cx="4649628" cy="68580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54765ECC-0201-4909-917E-E84A6CC0B519}"/>
              </a:ext>
            </a:extLst>
          </p:cNvPr>
          <p:cNvSpPr txBox="1"/>
          <p:nvPr/>
        </p:nvSpPr>
        <p:spPr>
          <a:xfrm>
            <a:off x="1031375" y="1186249"/>
            <a:ext cx="8136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b="1" dirty="0"/>
              <a:t>Come viene regolata la glicemia?</a:t>
            </a:r>
          </a:p>
          <a:p>
            <a:pPr>
              <a:spcAft>
                <a:spcPts val="600"/>
              </a:spcAft>
            </a:pPr>
            <a:endParaRPr lang="it-IT" b="1" dirty="0"/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DC08FFD-A91F-4613-BC24-DC5239C19C97}"/>
              </a:ext>
            </a:extLst>
          </p:cNvPr>
          <p:cNvSpPr txBox="1"/>
          <p:nvPr/>
        </p:nvSpPr>
        <p:spPr>
          <a:xfrm>
            <a:off x="1155357" y="2922373"/>
            <a:ext cx="60177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Come si regola la glicemia? </a:t>
            </a:r>
          </a:p>
          <a:p>
            <a:r>
              <a:rPr lang="it-IT" dirty="0"/>
              <a:t>Tramite due ormoni l’insulina (abbassa lo zucchero nel sangue) e il glucagone (alza i livelli di zucchero nel sangue)</a:t>
            </a:r>
          </a:p>
          <a:p>
            <a:r>
              <a:rPr lang="it-IT" dirty="0"/>
              <a:t>L’insulina è prodotta dal pancreas e quando le cellule percepiscono lo zucchero nel sangue trasmettono il segnale all’organo comunicandogli di mettere in circolo insulina. L’insulina si lega quindi al recettore presente sulla cellula che fa a sua volta aprire un canale per far entrare il glucosio nella cellula.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725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E46DFE-FAD2-42FF-9D10-D8149D54A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Diabete di tipo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5F118D-B2D8-4880-BE81-C29513C1C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60" indent="0">
              <a:buNone/>
            </a:pPr>
            <a:r>
              <a:rPr lang="it-IT" dirty="0"/>
              <a:t>È tipico dei giovani e la sua causa è genetica. Questa mutazione genetica distrugge le cellule del pancreas che espellono insulina. In tal modo il soggetto non ha l’insulina e non può abbassare i livelli glicemici.</a:t>
            </a:r>
          </a:p>
          <a:p>
            <a:pPr marL="6160" indent="0">
              <a:buNone/>
            </a:pPr>
            <a:endParaRPr lang="it-IT" dirty="0"/>
          </a:p>
          <a:p>
            <a:pPr marL="6160" indent="0">
              <a:buNone/>
            </a:pPr>
            <a:r>
              <a:rPr lang="it-IT" dirty="0"/>
              <a:t>La terapia è rappresentata dalle iniezioni di insulina.  </a:t>
            </a:r>
          </a:p>
        </p:txBody>
      </p:sp>
    </p:spTree>
    <p:extLst>
      <p:ext uri="{BB962C8B-B14F-4D97-AF65-F5344CB8AC3E}">
        <p14:creationId xmlns:p14="http://schemas.microsoft.com/office/powerpoint/2010/main" val="1632498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7A2936-80F2-4EB3-9321-2D06FE6A9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Diabete di tipo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264443-0A50-46DF-BECA-E49E1411A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60" indent="0" algn="just">
              <a:buNone/>
            </a:pPr>
            <a:r>
              <a:rPr lang="it-IT" dirty="0"/>
              <a:t>È tipico di persone anziane e che hanno seguito cattive abitudini alimentari per tutta la vita. In questo caso il pancreas funziona bene m i recettori delle cellule sono </a:t>
            </a:r>
            <a:r>
              <a:rPr lang="it-IT" dirty="0" err="1"/>
              <a:t>diefttosi</a:t>
            </a:r>
            <a:r>
              <a:rPr lang="it-IT" dirty="0"/>
              <a:t> quindi lo zucchero rimane in circolo. </a:t>
            </a:r>
          </a:p>
          <a:p>
            <a:pPr marL="6160" indent="0" algn="just">
              <a:buNone/>
            </a:pPr>
            <a:endParaRPr lang="it-IT" dirty="0"/>
          </a:p>
          <a:p>
            <a:pPr marL="6160" indent="0" algn="just">
              <a:buNone/>
            </a:pPr>
            <a:r>
              <a:rPr lang="it-IT" dirty="0"/>
              <a:t>La terapia consiste in una sana dieta, attività fisica e ipoglicemizzanti orali</a:t>
            </a:r>
          </a:p>
        </p:txBody>
      </p:sp>
    </p:spTree>
    <p:extLst>
      <p:ext uri="{BB962C8B-B14F-4D97-AF65-F5344CB8AC3E}">
        <p14:creationId xmlns:p14="http://schemas.microsoft.com/office/powerpoint/2010/main" val="1198387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5233DD-E430-48C0-A41E-270437142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Valori normali di glicemia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2639AC-C089-4F61-9A9E-CA4C9599C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708" y="2052116"/>
            <a:ext cx="9229431" cy="3997828"/>
          </a:xfrm>
        </p:spPr>
        <p:txBody>
          <a:bodyPr>
            <a:normAutofit/>
          </a:bodyPr>
          <a:lstStyle/>
          <a:p>
            <a:r>
              <a:rPr lang="it-IT" sz="4000" dirty="0"/>
              <a:t>La glicemia a digiuno deve essere inferiore a 110mg/</a:t>
            </a:r>
            <a:r>
              <a:rPr lang="it-IT" sz="4000" dirty="0" err="1"/>
              <a:t>dL</a:t>
            </a:r>
            <a:endParaRPr lang="it-IT" sz="4000" dirty="0"/>
          </a:p>
          <a:p>
            <a:r>
              <a:rPr lang="it-IT" sz="4000" dirty="0"/>
              <a:t>La diagnosi di diabete è fatta con valori glicemici maggiori di 126mg/</a:t>
            </a:r>
            <a:r>
              <a:rPr lang="it-IT" sz="4000" dirty="0" err="1"/>
              <a:t>dL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65940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39</TotalTime>
  <Words>563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MS Shell Dlg 2</vt:lpstr>
      <vt:lpstr>Wingdings</vt:lpstr>
      <vt:lpstr>Wingdings 3</vt:lpstr>
      <vt:lpstr>Madison</vt:lpstr>
      <vt:lpstr>LE MALATTIE CARDIOVASCOLARI </vt:lpstr>
      <vt:lpstr>IL SISTEMA CARDIOVASCOLARE </vt:lpstr>
      <vt:lpstr>Le dislipidemie </vt:lpstr>
      <vt:lpstr>Aterosclerosi </vt:lpstr>
      <vt:lpstr>Ipertensione arteriosa</vt:lpstr>
      <vt:lpstr>Diabete </vt:lpstr>
      <vt:lpstr>Diabete di tipo 1</vt:lpstr>
      <vt:lpstr>Diabete di tipo 2</vt:lpstr>
      <vt:lpstr>Valori normali di glicemia</vt:lpstr>
      <vt:lpstr>La sindrome metabolica</vt:lpstr>
      <vt:lpstr>COMPITI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MALATTIE CARDIOVASCOLARI </dc:title>
  <dc:creator>elisabetta canobbio</dc:creator>
  <cp:lastModifiedBy>elisabetta canobbio</cp:lastModifiedBy>
  <cp:revision>4</cp:revision>
  <dcterms:created xsi:type="dcterms:W3CDTF">2020-03-08T15:50:21Z</dcterms:created>
  <dcterms:modified xsi:type="dcterms:W3CDTF">2020-03-08T16:30:10Z</dcterms:modified>
</cp:coreProperties>
</file>