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78" y="1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93615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1643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439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153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8796040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47118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57111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6246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6164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0877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06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ECFF08A-0B77-49EF-9F3D-86156F7A94F4}" type="datetimeFigureOut">
              <a:rPr lang="it-IT" smtClean="0"/>
              <a:t>19/03/2020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1508C5E-4944-41F4-968C-11862CA77FEF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4401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it.wikipedia.org/wiki/Seitan" TargetMode="External"/><Relationship Id="rId2" Type="http://schemas.openxmlformats.org/officeDocument/2006/relationships/hyperlink" Target="https://it.wikipedia.org/wiki/Diete_vegetarian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D33FBF-A819-477B-BBC0-20D5960D28F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Le </a:t>
            </a:r>
            <a:r>
              <a:rPr lang="it-IT" dirty="0" err="1"/>
              <a:t>allergie,le</a:t>
            </a:r>
            <a:r>
              <a:rPr lang="it-IT" dirty="0"/>
              <a:t> intolleranze e la celiachia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285DEC6-48C6-4C3D-A9B2-6B9D8E284A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3444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5D21F4-870B-4297-8B5B-704B14F6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/>
          </a:bodyPr>
          <a:lstStyle/>
          <a:p>
            <a:r>
              <a:rPr lang="it-IT" sz="4000"/>
              <a:t>Diagnosi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8C27BD-C378-4374-AE10-8B49922633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2286001"/>
            <a:ext cx="3384330" cy="39408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900"/>
              <a:t>La diagnosi può essere fatta tramite dieta da esclusione (elimino i cibi contenenti lattosio e verifico che la sintomatologia passi) o tramite BREATH TEST (test del respiro). Questo consiste nel soffiare in un’apposita macchina che va a contare quanto idrogeno c’è nell’aria espirata, quest’ultimo in maggiori quantità in caso di intolleranza.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545ECDD4-8A70-4B60-AD30-7D87BC55EC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472" y="1347061"/>
            <a:ext cx="5995465" cy="4190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731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97A321-C422-4DFF-A617-B5B1F7FF5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cura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6A35D1B-210F-4E49-A50D-A9BA3FDA3A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800" dirty="0"/>
              <a:t>La cura per l’intolleranza al lattosio è l’astensione dalla dieta di latte e derivati o l’assunzione dell’enzima lattasi in capsule prima dei pasti. </a:t>
            </a:r>
          </a:p>
          <a:p>
            <a:pPr marL="0" indent="0" algn="just">
              <a:buNone/>
            </a:pPr>
            <a:r>
              <a:rPr lang="it-IT" sz="2800" dirty="0"/>
              <a:t>Ricordiamoci che l’intolleranza al lattosio è </a:t>
            </a:r>
            <a:r>
              <a:rPr lang="it-IT" sz="2800" b="1" dirty="0"/>
              <a:t>dose dipendente </a:t>
            </a:r>
            <a:r>
              <a:rPr lang="it-IT" sz="2800" dirty="0"/>
              <a:t> e questa cambia da individuo a individuo (ad esempio, ci sono persone che non riescono a tollerare nemmeno una goccia di latte, altri che possono mangiare un pezzo di formaggio e non avere sintomatologia). </a:t>
            </a:r>
          </a:p>
        </p:txBody>
      </p:sp>
    </p:spTree>
    <p:extLst>
      <p:ext uri="{BB962C8B-B14F-4D97-AF65-F5344CB8AC3E}">
        <p14:creationId xmlns:p14="http://schemas.microsoft.com/office/powerpoint/2010/main" val="28027655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FEE0170-C276-4F6F-92C5-6754897C2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283" y="419455"/>
            <a:ext cx="10178322" cy="1492132"/>
          </a:xfrm>
        </p:spPr>
        <p:txBody>
          <a:bodyPr/>
          <a:lstStyle/>
          <a:p>
            <a:r>
              <a:rPr lang="it-IT" dirty="0"/>
              <a:t>celiachia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41D9502-F16D-4919-A7B4-28312183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45498"/>
            <a:ext cx="10178322" cy="35935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4000" dirty="0"/>
              <a:t>Detta anche </a:t>
            </a:r>
            <a:r>
              <a:rPr lang="it-IT" sz="4000" b="1" dirty="0"/>
              <a:t>morbo celiaco </a:t>
            </a:r>
            <a:r>
              <a:rPr lang="it-IT" sz="4000" dirty="0"/>
              <a:t>è un’intolleranza permanente alla </a:t>
            </a:r>
            <a:r>
              <a:rPr lang="it-IT" sz="4000" b="1" dirty="0"/>
              <a:t>gliadina </a:t>
            </a:r>
            <a:r>
              <a:rPr lang="it-IT" sz="4000" dirty="0"/>
              <a:t>contenuta nel </a:t>
            </a:r>
            <a:r>
              <a:rPr lang="it-IT" sz="4000" b="1" dirty="0"/>
              <a:t>glutine, </a:t>
            </a:r>
            <a:r>
              <a:rPr lang="it-IT" sz="4000" dirty="0"/>
              <a:t>un insieme di proteine presenti in alcuni cereali (frumento, orzo, segale, farro…) e nei loro derivati. </a:t>
            </a:r>
            <a:r>
              <a:rPr lang="it-IT" sz="4000" b="1" dirty="0"/>
              <a:t>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val="3788097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itolo 1">
            <a:extLst>
              <a:ext uri="{FF2B5EF4-FFF2-40B4-BE49-F238E27FC236}">
                <a16:creationId xmlns:a16="http://schemas.microsoft.com/office/drawing/2014/main" id="{C3C7B980-776E-4208-8E9F-F807B2E24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glutine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C4103CF-5B05-41DA-AF26-425416BCCB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40709"/>
            <a:ext cx="10178322" cy="453888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Il glutine conferisce agli impasti viscosità, elasticità e coesione. Pertanto la quantità e il grado di integrità delle proteine che compongono il glutine presente in una farina è un importante indice per valutarne la qualità e l'attitudine alla panificazione.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Per il suo tenore proteico è spesso usato come sostitutivo della carne in alcune </a:t>
            </a:r>
            <a:r>
              <a:rPr lang="it-IT" sz="2400" dirty="0">
                <a:solidFill>
                  <a:schemeClr val="tx1"/>
                </a:solidFill>
                <a:hlinkClick r:id="rId2" tooltip="Diete vegetarian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diete vegetariane</a:t>
            </a:r>
            <a:r>
              <a:rPr lang="it-IT" sz="2400" dirty="0">
                <a:solidFill>
                  <a:schemeClr val="tx1"/>
                </a:solidFill>
              </a:rPr>
              <a:t> ed è la base del </a:t>
            </a:r>
            <a:r>
              <a:rPr lang="it-IT" sz="2400" i="1" dirty="0">
                <a:solidFill>
                  <a:schemeClr val="tx1"/>
                </a:solidFill>
                <a:hlinkClick r:id="rId3" tooltip="Seita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seitan</a:t>
            </a:r>
            <a:r>
              <a:rPr lang="it-IT" sz="2400" dirty="0">
                <a:solidFill>
                  <a:schemeClr val="tx1"/>
                </a:solidFill>
              </a:rPr>
              <a:t>. 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Viene anche usato come addensante nelle formulazioni in tavoletta o pastiglie di alcuni farmaci e industrialmente come collante per l'apprettatura di carte e tessuti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56038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2107E-5B01-49B9-B5FB-27E00098E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645107"/>
            <a:ext cx="3384329" cy="1640894"/>
          </a:xfrm>
        </p:spPr>
        <p:txBody>
          <a:bodyPr anchor="t">
            <a:normAutofit/>
          </a:bodyPr>
          <a:lstStyle/>
          <a:p>
            <a:r>
              <a:rPr lang="it-IT" sz="4000"/>
              <a:t>Sintomi </a:t>
            </a:r>
          </a:p>
        </p:txBody>
      </p:sp>
      <p:sp useBgFill="1">
        <p:nvSpPr>
          <p:cNvPr id="3" name="Segnaposto contenuto 2">
            <a:extLst>
              <a:ext uri="{FF2B5EF4-FFF2-40B4-BE49-F238E27FC236}">
                <a16:creationId xmlns:a16="http://schemas.microsoft.com/office/drawing/2014/main" id="{B8F32F91-8302-4458-BDE0-5EA41D9C12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9" y="1428206"/>
            <a:ext cx="3384330" cy="479863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it-IT" dirty="0"/>
              <a:t>La celiachia porta inevitabilmente all’</a:t>
            </a:r>
            <a:r>
              <a:rPr lang="it-IT" b="1" dirty="0"/>
              <a:t>atrofia (appiattimento) </a:t>
            </a:r>
            <a:r>
              <a:rPr lang="it-IT" dirty="0"/>
              <a:t>dei villi intestinali con conseguente impossibilità nell’assorbimento dei nutrienti. Se non si segue una dieta completamente priva di glutine si può andare incontro a </a:t>
            </a:r>
            <a:r>
              <a:rPr lang="it-IT" b="1" dirty="0"/>
              <a:t>malnutrizione, con ritardi dell’accrescimento nei bambini.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it-IT" dirty="0"/>
              <a:t>L’introduzione di alimenti contenenti glutine porta a dolori addominali e diarrea. </a:t>
            </a:r>
          </a:p>
        </p:txBody>
      </p:sp>
      <p:pic>
        <p:nvPicPr>
          <p:cNvPr id="5" name="Immagine 4" descr="Immagine che contiene testo, disegnando&#10;&#10;Descrizione generata automaticamente">
            <a:extLst>
              <a:ext uri="{FF2B5EF4-FFF2-40B4-BE49-F238E27FC236}">
                <a16:creationId xmlns:a16="http://schemas.microsoft.com/office/drawing/2014/main" id="{9C9751D0-EDC4-4FE2-B683-7E12B318A4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9472" y="1343718"/>
            <a:ext cx="5995465" cy="4196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8541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E2EF75-507E-4FD5-BEF4-54CD8E4BE8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Gli alimenti da evitare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E8901FD-3397-4248-9FCD-6A92DE27B7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96315"/>
            <a:ext cx="10178322" cy="44832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800" dirty="0"/>
              <a:t>Ovviamente l’unica cura è l </a:t>
            </a:r>
            <a:r>
              <a:rPr lang="it-IT" sz="2800" b="1" dirty="0"/>
              <a:t>TOTALE ESCLUSIONE DEGLI ALIMENTI CONTENENTI GLUTINE, TUTTI I LORO DERIVATI E TUTTI QUELLI IN CUI IL GLUTINE E’ UTILIZZATO COME ADDITIVO. </a:t>
            </a:r>
          </a:p>
          <a:p>
            <a:pPr marL="0" indent="0">
              <a:buNone/>
            </a:pPr>
            <a:r>
              <a:rPr lang="it-IT" sz="2800" b="1" dirty="0"/>
              <a:t>1- CEREALI CONTENENTI GLUTINE:  </a:t>
            </a:r>
            <a:r>
              <a:rPr lang="it-IT" sz="2800" dirty="0"/>
              <a:t>frumento, orzo, farro, avena, segale, </a:t>
            </a:r>
            <a:r>
              <a:rPr lang="it-IT" sz="2800" dirty="0" err="1"/>
              <a:t>triticum</a:t>
            </a:r>
            <a:r>
              <a:rPr lang="it-IT" sz="2800" dirty="0"/>
              <a:t> e bulghur</a:t>
            </a:r>
          </a:p>
          <a:p>
            <a:pPr marL="0" indent="0">
              <a:buNone/>
            </a:pPr>
            <a:r>
              <a:rPr lang="it-IT" sz="2800" b="1" dirty="0"/>
              <a:t>2- PRODOTTI DERIVATI DA CEREALI CHE CONTENGONO GLUTINE: </a:t>
            </a:r>
            <a:r>
              <a:rPr lang="it-IT" sz="2800" dirty="0"/>
              <a:t>pane, pizza, biscotti, crackers, pangrattato, fiocchi di cereali non consentiti, birra, liquori al malto, besciamelle, creme, </a:t>
            </a:r>
            <a:r>
              <a:rPr lang="it-IT" sz="2800" dirty="0" err="1"/>
              <a:t>cous</a:t>
            </a:r>
            <a:r>
              <a:rPr lang="it-IT" sz="2800" dirty="0"/>
              <a:t> </a:t>
            </a:r>
            <a:r>
              <a:rPr lang="it-IT" sz="2800" dirty="0" err="1"/>
              <a:t>cous</a:t>
            </a:r>
            <a:r>
              <a:rPr lang="it-IT" sz="2800" dirty="0"/>
              <a:t>, seitan, coni gelato…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398677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447283-7DF6-4DC0-B4A8-359E486B8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</p:spPr>
        <p:txBody>
          <a:bodyPr>
            <a:normAutofit/>
          </a:bodyPr>
          <a:lstStyle/>
          <a:p>
            <a:r>
              <a:rPr lang="it-IT" dirty="0"/>
              <a:t>Alimenti consentiti</a:t>
            </a:r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41FD8A63-3109-4B9D-BE1D-547B2C55AE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AF9C1EA-3D4E-45D3-9BF8-27752D6B1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51919"/>
            <a:ext cx="6015897" cy="442767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1- alimenti naturalmente privi di glutine, ad esempio il mais, il riso e i prodotti di origine animale non trattati, nonché frutta e verdura.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2- alimenti creati appositamente per persone celiache (cracker senza glutine, biscotti, pane, pasta…)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it-IT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it-IT" dirty="0"/>
              <a:t>È importantissimo </a:t>
            </a:r>
            <a:r>
              <a:rPr lang="it-IT" b="1" dirty="0"/>
              <a:t>leggere le etichette, </a:t>
            </a:r>
            <a:r>
              <a:rPr lang="it-IT" dirty="0"/>
              <a:t>perché esistono apposite diciture che indicano l’idoneità dei prodotti, come «</a:t>
            </a:r>
            <a:r>
              <a:rPr lang="it-IT" i="1" dirty="0"/>
              <a:t>privo di glutine», «non contiene glutine» e «senza glutine», </a:t>
            </a:r>
            <a:r>
              <a:rPr lang="it-IT" dirty="0"/>
              <a:t> oppure che riportino il </a:t>
            </a:r>
            <a:r>
              <a:rPr lang="it-IT" dirty="0" err="1"/>
              <a:t>ilgo</a:t>
            </a:r>
            <a:r>
              <a:rPr lang="it-IT" dirty="0"/>
              <a:t> approvato dal ministero della salute</a:t>
            </a:r>
          </a:p>
        </p:txBody>
      </p:sp>
      <p:pic>
        <p:nvPicPr>
          <p:cNvPr id="9" name="Immagine 8" descr="Immagine che contiene disegnando, cibo&#10;&#10;Descrizione generata automaticamente">
            <a:extLst>
              <a:ext uri="{FF2B5EF4-FFF2-40B4-BE49-F238E27FC236}">
                <a16:creationId xmlns:a16="http://schemas.microsoft.com/office/drawing/2014/main" id="{78FE5EED-16AE-44F6-BBB1-E238CD9076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8" r="2937" b="-3"/>
          <a:stretch/>
        </p:blipFill>
        <p:spPr>
          <a:xfrm>
            <a:off x="8994659" y="1861388"/>
            <a:ext cx="2208067" cy="2205387"/>
          </a:xfrm>
          <a:custGeom>
            <a:avLst/>
            <a:gdLst/>
            <a:ahLst/>
            <a:cxnLst/>
            <a:rect l="l" t="t" r="r" b="b"/>
            <a:pathLst>
              <a:path w="2208067" h="2205387">
                <a:moveTo>
                  <a:pt x="1104034" y="0"/>
                </a:moveTo>
                <a:lnTo>
                  <a:pt x="1125458" y="2008"/>
                </a:lnTo>
                <a:lnTo>
                  <a:pt x="1146213" y="7364"/>
                </a:lnTo>
                <a:lnTo>
                  <a:pt x="1166298" y="15399"/>
                </a:lnTo>
                <a:lnTo>
                  <a:pt x="1187053" y="25441"/>
                </a:lnTo>
                <a:lnTo>
                  <a:pt x="1206470" y="36823"/>
                </a:lnTo>
                <a:lnTo>
                  <a:pt x="1226555" y="48875"/>
                </a:lnTo>
                <a:lnTo>
                  <a:pt x="1246641" y="59586"/>
                </a:lnTo>
                <a:lnTo>
                  <a:pt x="1266726" y="70298"/>
                </a:lnTo>
                <a:lnTo>
                  <a:pt x="1286811" y="78332"/>
                </a:lnTo>
                <a:lnTo>
                  <a:pt x="1307567" y="83689"/>
                </a:lnTo>
                <a:lnTo>
                  <a:pt x="1328322" y="86367"/>
                </a:lnTo>
                <a:lnTo>
                  <a:pt x="1350416" y="86367"/>
                </a:lnTo>
                <a:lnTo>
                  <a:pt x="1373180" y="85029"/>
                </a:lnTo>
                <a:lnTo>
                  <a:pt x="1395942" y="82350"/>
                </a:lnTo>
                <a:lnTo>
                  <a:pt x="1418706" y="79003"/>
                </a:lnTo>
                <a:lnTo>
                  <a:pt x="1441471" y="76324"/>
                </a:lnTo>
                <a:lnTo>
                  <a:pt x="1464234" y="74315"/>
                </a:lnTo>
                <a:lnTo>
                  <a:pt x="1485659" y="74985"/>
                </a:lnTo>
                <a:lnTo>
                  <a:pt x="1506414" y="77664"/>
                </a:lnTo>
                <a:lnTo>
                  <a:pt x="1526499" y="83689"/>
                </a:lnTo>
                <a:lnTo>
                  <a:pt x="1543237" y="92393"/>
                </a:lnTo>
                <a:lnTo>
                  <a:pt x="1559305" y="103775"/>
                </a:lnTo>
                <a:lnTo>
                  <a:pt x="1573365" y="117165"/>
                </a:lnTo>
                <a:lnTo>
                  <a:pt x="1587426" y="132563"/>
                </a:lnTo>
                <a:lnTo>
                  <a:pt x="1600146" y="148632"/>
                </a:lnTo>
                <a:lnTo>
                  <a:pt x="1612866" y="165370"/>
                </a:lnTo>
                <a:lnTo>
                  <a:pt x="1625587" y="182108"/>
                </a:lnTo>
                <a:lnTo>
                  <a:pt x="1638308" y="198177"/>
                </a:lnTo>
                <a:lnTo>
                  <a:pt x="1651699" y="213575"/>
                </a:lnTo>
                <a:lnTo>
                  <a:pt x="1667097" y="226966"/>
                </a:lnTo>
                <a:lnTo>
                  <a:pt x="1681826" y="239018"/>
                </a:lnTo>
                <a:lnTo>
                  <a:pt x="1698565" y="248390"/>
                </a:lnTo>
                <a:lnTo>
                  <a:pt x="1716642" y="256425"/>
                </a:lnTo>
                <a:lnTo>
                  <a:pt x="1736058" y="263119"/>
                </a:lnTo>
                <a:lnTo>
                  <a:pt x="1756144" y="269145"/>
                </a:lnTo>
                <a:lnTo>
                  <a:pt x="1776228" y="274501"/>
                </a:lnTo>
                <a:lnTo>
                  <a:pt x="1796984" y="279857"/>
                </a:lnTo>
                <a:lnTo>
                  <a:pt x="1816399" y="285883"/>
                </a:lnTo>
                <a:lnTo>
                  <a:pt x="1835816" y="292578"/>
                </a:lnTo>
                <a:lnTo>
                  <a:pt x="1853892" y="300613"/>
                </a:lnTo>
                <a:lnTo>
                  <a:pt x="1869960" y="310655"/>
                </a:lnTo>
                <a:lnTo>
                  <a:pt x="1884691" y="322706"/>
                </a:lnTo>
                <a:lnTo>
                  <a:pt x="1896741" y="337436"/>
                </a:lnTo>
                <a:lnTo>
                  <a:pt x="1906785" y="353504"/>
                </a:lnTo>
                <a:lnTo>
                  <a:pt x="1914819" y="371581"/>
                </a:lnTo>
                <a:lnTo>
                  <a:pt x="1921514" y="390998"/>
                </a:lnTo>
                <a:lnTo>
                  <a:pt x="1927540" y="410413"/>
                </a:lnTo>
                <a:lnTo>
                  <a:pt x="1932896" y="431169"/>
                </a:lnTo>
                <a:lnTo>
                  <a:pt x="1938252" y="451253"/>
                </a:lnTo>
                <a:lnTo>
                  <a:pt x="1944278" y="471339"/>
                </a:lnTo>
                <a:lnTo>
                  <a:pt x="1950972" y="490756"/>
                </a:lnTo>
                <a:lnTo>
                  <a:pt x="1959007" y="508832"/>
                </a:lnTo>
                <a:lnTo>
                  <a:pt x="1968380" y="525570"/>
                </a:lnTo>
                <a:lnTo>
                  <a:pt x="1980431" y="540300"/>
                </a:lnTo>
                <a:lnTo>
                  <a:pt x="1993822" y="555699"/>
                </a:lnTo>
                <a:lnTo>
                  <a:pt x="2009221" y="569088"/>
                </a:lnTo>
                <a:lnTo>
                  <a:pt x="2025959" y="581810"/>
                </a:lnTo>
                <a:lnTo>
                  <a:pt x="2042697" y="594531"/>
                </a:lnTo>
                <a:lnTo>
                  <a:pt x="2059434" y="607251"/>
                </a:lnTo>
                <a:lnTo>
                  <a:pt x="2075502" y="619972"/>
                </a:lnTo>
                <a:lnTo>
                  <a:pt x="2090901" y="634032"/>
                </a:lnTo>
                <a:lnTo>
                  <a:pt x="2104293" y="648092"/>
                </a:lnTo>
                <a:lnTo>
                  <a:pt x="2115673" y="664160"/>
                </a:lnTo>
                <a:lnTo>
                  <a:pt x="2124377" y="680898"/>
                </a:lnTo>
                <a:lnTo>
                  <a:pt x="2130403" y="700983"/>
                </a:lnTo>
                <a:lnTo>
                  <a:pt x="2133081" y="721738"/>
                </a:lnTo>
                <a:lnTo>
                  <a:pt x="2133751" y="743163"/>
                </a:lnTo>
                <a:lnTo>
                  <a:pt x="2131741" y="765926"/>
                </a:lnTo>
                <a:lnTo>
                  <a:pt x="2129065" y="788690"/>
                </a:lnTo>
                <a:lnTo>
                  <a:pt x="2125717" y="811455"/>
                </a:lnTo>
                <a:lnTo>
                  <a:pt x="2123039" y="834217"/>
                </a:lnTo>
                <a:lnTo>
                  <a:pt x="2121699" y="856981"/>
                </a:lnTo>
                <a:lnTo>
                  <a:pt x="2121699" y="879075"/>
                </a:lnTo>
                <a:lnTo>
                  <a:pt x="2124377" y="899830"/>
                </a:lnTo>
                <a:lnTo>
                  <a:pt x="2129733" y="920585"/>
                </a:lnTo>
                <a:lnTo>
                  <a:pt x="2137767" y="940001"/>
                </a:lnTo>
                <a:lnTo>
                  <a:pt x="2147811" y="960086"/>
                </a:lnTo>
                <a:lnTo>
                  <a:pt x="2159193" y="980172"/>
                </a:lnTo>
                <a:lnTo>
                  <a:pt x="2171243" y="1000258"/>
                </a:lnTo>
                <a:lnTo>
                  <a:pt x="2182625" y="1019674"/>
                </a:lnTo>
                <a:lnTo>
                  <a:pt x="2192669" y="1040429"/>
                </a:lnTo>
                <a:lnTo>
                  <a:pt x="2200702" y="1060514"/>
                </a:lnTo>
                <a:lnTo>
                  <a:pt x="2206059" y="1081269"/>
                </a:lnTo>
                <a:lnTo>
                  <a:pt x="2208067" y="1102693"/>
                </a:lnTo>
                <a:lnTo>
                  <a:pt x="2206059" y="1124117"/>
                </a:lnTo>
                <a:lnTo>
                  <a:pt x="2200702" y="1144872"/>
                </a:lnTo>
                <a:lnTo>
                  <a:pt x="2192669" y="1164959"/>
                </a:lnTo>
                <a:lnTo>
                  <a:pt x="2182625" y="1185713"/>
                </a:lnTo>
                <a:lnTo>
                  <a:pt x="2171243" y="1205130"/>
                </a:lnTo>
                <a:lnTo>
                  <a:pt x="2159193" y="1225216"/>
                </a:lnTo>
                <a:lnTo>
                  <a:pt x="2147811" y="1245301"/>
                </a:lnTo>
                <a:lnTo>
                  <a:pt x="2137767" y="1265386"/>
                </a:lnTo>
                <a:lnTo>
                  <a:pt x="2129733" y="1284802"/>
                </a:lnTo>
                <a:lnTo>
                  <a:pt x="2124377" y="1305558"/>
                </a:lnTo>
                <a:lnTo>
                  <a:pt x="2121699" y="1326312"/>
                </a:lnTo>
                <a:lnTo>
                  <a:pt x="2121699" y="1348406"/>
                </a:lnTo>
                <a:lnTo>
                  <a:pt x="2123039" y="1371169"/>
                </a:lnTo>
                <a:lnTo>
                  <a:pt x="2125717" y="1393933"/>
                </a:lnTo>
                <a:lnTo>
                  <a:pt x="2129065" y="1416697"/>
                </a:lnTo>
                <a:lnTo>
                  <a:pt x="2131741" y="1439461"/>
                </a:lnTo>
                <a:lnTo>
                  <a:pt x="2133751" y="1462224"/>
                </a:lnTo>
                <a:lnTo>
                  <a:pt x="2133081" y="1483649"/>
                </a:lnTo>
                <a:lnTo>
                  <a:pt x="2130403" y="1504404"/>
                </a:lnTo>
                <a:lnTo>
                  <a:pt x="2124377" y="1524489"/>
                </a:lnTo>
                <a:lnTo>
                  <a:pt x="2115673" y="1541227"/>
                </a:lnTo>
                <a:lnTo>
                  <a:pt x="2104293" y="1557295"/>
                </a:lnTo>
                <a:lnTo>
                  <a:pt x="2090901" y="1571355"/>
                </a:lnTo>
                <a:lnTo>
                  <a:pt x="2075502" y="1585414"/>
                </a:lnTo>
                <a:lnTo>
                  <a:pt x="2059434" y="1598135"/>
                </a:lnTo>
                <a:lnTo>
                  <a:pt x="2042697" y="1610856"/>
                </a:lnTo>
                <a:lnTo>
                  <a:pt x="2025959" y="1623577"/>
                </a:lnTo>
                <a:lnTo>
                  <a:pt x="2009221" y="1636298"/>
                </a:lnTo>
                <a:lnTo>
                  <a:pt x="1993822" y="1649688"/>
                </a:lnTo>
                <a:lnTo>
                  <a:pt x="1980431" y="1665087"/>
                </a:lnTo>
                <a:lnTo>
                  <a:pt x="1968380" y="1679817"/>
                </a:lnTo>
                <a:lnTo>
                  <a:pt x="1959007" y="1696554"/>
                </a:lnTo>
                <a:lnTo>
                  <a:pt x="1950972" y="1714631"/>
                </a:lnTo>
                <a:lnTo>
                  <a:pt x="1944278" y="1734047"/>
                </a:lnTo>
                <a:lnTo>
                  <a:pt x="1938252" y="1754133"/>
                </a:lnTo>
                <a:lnTo>
                  <a:pt x="1932896" y="1774219"/>
                </a:lnTo>
                <a:lnTo>
                  <a:pt x="1927540" y="1794974"/>
                </a:lnTo>
                <a:lnTo>
                  <a:pt x="1921514" y="1814390"/>
                </a:lnTo>
                <a:lnTo>
                  <a:pt x="1914819" y="1833805"/>
                </a:lnTo>
                <a:lnTo>
                  <a:pt x="1906785" y="1851883"/>
                </a:lnTo>
                <a:lnTo>
                  <a:pt x="1896741" y="1867952"/>
                </a:lnTo>
                <a:lnTo>
                  <a:pt x="1884691" y="1882680"/>
                </a:lnTo>
                <a:lnTo>
                  <a:pt x="1869960" y="1894732"/>
                </a:lnTo>
                <a:lnTo>
                  <a:pt x="1853892" y="1904774"/>
                </a:lnTo>
                <a:lnTo>
                  <a:pt x="1835816" y="1912808"/>
                </a:lnTo>
                <a:lnTo>
                  <a:pt x="1816399" y="1919504"/>
                </a:lnTo>
                <a:lnTo>
                  <a:pt x="1796984" y="1925529"/>
                </a:lnTo>
                <a:lnTo>
                  <a:pt x="1776228" y="1930886"/>
                </a:lnTo>
                <a:lnTo>
                  <a:pt x="1756144" y="1936242"/>
                </a:lnTo>
                <a:lnTo>
                  <a:pt x="1736058" y="1942267"/>
                </a:lnTo>
                <a:lnTo>
                  <a:pt x="1716642" y="1948962"/>
                </a:lnTo>
                <a:lnTo>
                  <a:pt x="1698565" y="1956997"/>
                </a:lnTo>
                <a:lnTo>
                  <a:pt x="1681826" y="1966370"/>
                </a:lnTo>
                <a:lnTo>
                  <a:pt x="1667097" y="1978420"/>
                </a:lnTo>
                <a:lnTo>
                  <a:pt x="1651699" y="1991811"/>
                </a:lnTo>
                <a:lnTo>
                  <a:pt x="1638308" y="2007210"/>
                </a:lnTo>
                <a:lnTo>
                  <a:pt x="1625587" y="2023278"/>
                </a:lnTo>
                <a:lnTo>
                  <a:pt x="1612866" y="2040016"/>
                </a:lnTo>
                <a:lnTo>
                  <a:pt x="1600146" y="2056754"/>
                </a:lnTo>
                <a:lnTo>
                  <a:pt x="1587426" y="2072823"/>
                </a:lnTo>
                <a:lnTo>
                  <a:pt x="1573365" y="2088222"/>
                </a:lnTo>
                <a:lnTo>
                  <a:pt x="1559305" y="2101612"/>
                </a:lnTo>
                <a:lnTo>
                  <a:pt x="1543237" y="2112994"/>
                </a:lnTo>
                <a:lnTo>
                  <a:pt x="1526499" y="2121698"/>
                </a:lnTo>
                <a:lnTo>
                  <a:pt x="1506414" y="2127723"/>
                </a:lnTo>
                <a:lnTo>
                  <a:pt x="1485659" y="2130402"/>
                </a:lnTo>
                <a:lnTo>
                  <a:pt x="1464234" y="2131071"/>
                </a:lnTo>
                <a:lnTo>
                  <a:pt x="1441471" y="2129062"/>
                </a:lnTo>
                <a:lnTo>
                  <a:pt x="1418706" y="2126385"/>
                </a:lnTo>
                <a:lnTo>
                  <a:pt x="1395942" y="2123036"/>
                </a:lnTo>
                <a:lnTo>
                  <a:pt x="1373180" y="2120359"/>
                </a:lnTo>
                <a:lnTo>
                  <a:pt x="1350416" y="2119020"/>
                </a:lnTo>
                <a:lnTo>
                  <a:pt x="1328322" y="2119020"/>
                </a:lnTo>
                <a:lnTo>
                  <a:pt x="1307567" y="2121698"/>
                </a:lnTo>
                <a:lnTo>
                  <a:pt x="1286811" y="2127054"/>
                </a:lnTo>
                <a:lnTo>
                  <a:pt x="1266726" y="2135088"/>
                </a:lnTo>
                <a:lnTo>
                  <a:pt x="1246641" y="2145800"/>
                </a:lnTo>
                <a:lnTo>
                  <a:pt x="1226555" y="2156513"/>
                </a:lnTo>
                <a:lnTo>
                  <a:pt x="1206470" y="2168563"/>
                </a:lnTo>
                <a:lnTo>
                  <a:pt x="1187053" y="2179945"/>
                </a:lnTo>
                <a:lnTo>
                  <a:pt x="1166298" y="2189988"/>
                </a:lnTo>
                <a:lnTo>
                  <a:pt x="1146213" y="2198023"/>
                </a:lnTo>
                <a:lnTo>
                  <a:pt x="1125458" y="2203379"/>
                </a:lnTo>
                <a:lnTo>
                  <a:pt x="1104034" y="2205387"/>
                </a:lnTo>
                <a:lnTo>
                  <a:pt x="1082609" y="2203379"/>
                </a:lnTo>
                <a:lnTo>
                  <a:pt x="1061855" y="2198023"/>
                </a:lnTo>
                <a:lnTo>
                  <a:pt x="1041769" y="2189988"/>
                </a:lnTo>
                <a:lnTo>
                  <a:pt x="1021014" y="2179945"/>
                </a:lnTo>
                <a:lnTo>
                  <a:pt x="1001598" y="2168563"/>
                </a:lnTo>
                <a:lnTo>
                  <a:pt x="981512" y="2156513"/>
                </a:lnTo>
                <a:lnTo>
                  <a:pt x="961427" y="2145800"/>
                </a:lnTo>
                <a:lnTo>
                  <a:pt x="941342" y="2135088"/>
                </a:lnTo>
                <a:lnTo>
                  <a:pt x="921925" y="2127054"/>
                </a:lnTo>
                <a:lnTo>
                  <a:pt x="900501" y="2121698"/>
                </a:lnTo>
                <a:lnTo>
                  <a:pt x="879747" y="2119020"/>
                </a:lnTo>
                <a:lnTo>
                  <a:pt x="857651" y="2119020"/>
                </a:lnTo>
                <a:lnTo>
                  <a:pt x="834888" y="2120359"/>
                </a:lnTo>
                <a:lnTo>
                  <a:pt x="812125" y="2123036"/>
                </a:lnTo>
                <a:lnTo>
                  <a:pt x="789361" y="2126385"/>
                </a:lnTo>
                <a:lnTo>
                  <a:pt x="766598" y="2129062"/>
                </a:lnTo>
                <a:lnTo>
                  <a:pt x="743834" y="2131071"/>
                </a:lnTo>
                <a:lnTo>
                  <a:pt x="722410" y="2130402"/>
                </a:lnTo>
                <a:lnTo>
                  <a:pt x="701655" y="2127723"/>
                </a:lnTo>
                <a:lnTo>
                  <a:pt x="681569" y="2121698"/>
                </a:lnTo>
                <a:lnTo>
                  <a:pt x="664831" y="2112994"/>
                </a:lnTo>
                <a:lnTo>
                  <a:pt x="648763" y="2101612"/>
                </a:lnTo>
                <a:lnTo>
                  <a:pt x="634703" y="2088222"/>
                </a:lnTo>
                <a:lnTo>
                  <a:pt x="620642" y="2072823"/>
                </a:lnTo>
                <a:lnTo>
                  <a:pt x="607922" y="2056754"/>
                </a:lnTo>
                <a:lnTo>
                  <a:pt x="595201" y="2040016"/>
                </a:lnTo>
                <a:lnTo>
                  <a:pt x="582481" y="2023278"/>
                </a:lnTo>
                <a:lnTo>
                  <a:pt x="569760" y="2007210"/>
                </a:lnTo>
                <a:lnTo>
                  <a:pt x="556368" y="1991811"/>
                </a:lnTo>
                <a:lnTo>
                  <a:pt x="540970" y="1978420"/>
                </a:lnTo>
                <a:lnTo>
                  <a:pt x="526241" y="1966370"/>
                </a:lnTo>
                <a:lnTo>
                  <a:pt x="509504" y="1956997"/>
                </a:lnTo>
                <a:lnTo>
                  <a:pt x="491426" y="1948962"/>
                </a:lnTo>
                <a:lnTo>
                  <a:pt x="472011" y="1942267"/>
                </a:lnTo>
                <a:lnTo>
                  <a:pt x="451925" y="1936242"/>
                </a:lnTo>
                <a:lnTo>
                  <a:pt x="431839" y="1930886"/>
                </a:lnTo>
                <a:lnTo>
                  <a:pt x="411084" y="1925529"/>
                </a:lnTo>
                <a:lnTo>
                  <a:pt x="391668" y="1919504"/>
                </a:lnTo>
                <a:lnTo>
                  <a:pt x="372252" y="1912808"/>
                </a:lnTo>
                <a:lnTo>
                  <a:pt x="354176" y="1904774"/>
                </a:lnTo>
                <a:lnTo>
                  <a:pt x="338107" y="1894732"/>
                </a:lnTo>
                <a:lnTo>
                  <a:pt x="323377" y="1882680"/>
                </a:lnTo>
                <a:lnTo>
                  <a:pt x="311327" y="1867952"/>
                </a:lnTo>
                <a:lnTo>
                  <a:pt x="301283" y="1851883"/>
                </a:lnTo>
                <a:lnTo>
                  <a:pt x="293250" y="1833805"/>
                </a:lnTo>
                <a:lnTo>
                  <a:pt x="286555" y="1814390"/>
                </a:lnTo>
                <a:lnTo>
                  <a:pt x="280529" y="1794974"/>
                </a:lnTo>
                <a:lnTo>
                  <a:pt x="275173" y="1774219"/>
                </a:lnTo>
                <a:lnTo>
                  <a:pt x="269817" y="1754133"/>
                </a:lnTo>
                <a:lnTo>
                  <a:pt x="263791" y="1734047"/>
                </a:lnTo>
                <a:lnTo>
                  <a:pt x="257096" y="1714631"/>
                </a:lnTo>
                <a:lnTo>
                  <a:pt x="249062" y="1696554"/>
                </a:lnTo>
                <a:lnTo>
                  <a:pt x="239688" y="1679817"/>
                </a:lnTo>
                <a:lnTo>
                  <a:pt x="227636" y="1665087"/>
                </a:lnTo>
                <a:lnTo>
                  <a:pt x="214246" y="1649688"/>
                </a:lnTo>
                <a:lnTo>
                  <a:pt x="198848" y="1636298"/>
                </a:lnTo>
                <a:lnTo>
                  <a:pt x="182778" y="1623577"/>
                </a:lnTo>
                <a:lnTo>
                  <a:pt x="165371" y="1610856"/>
                </a:lnTo>
                <a:lnTo>
                  <a:pt x="148634" y="1598135"/>
                </a:lnTo>
                <a:lnTo>
                  <a:pt x="132565" y="1585414"/>
                </a:lnTo>
                <a:lnTo>
                  <a:pt x="117167" y="1571355"/>
                </a:lnTo>
                <a:lnTo>
                  <a:pt x="103776" y="1557295"/>
                </a:lnTo>
                <a:lnTo>
                  <a:pt x="92394" y="1541227"/>
                </a:lnTo>
                <a:lnTo>
                  <a:pt x="83691" y="1524489"/>
                </a:lnTo>
                <a:lnTo>
                  <a:pt x="77665" y="1504404"/>
                </a:lnTo>
                <a:lnTo>
                  <a:pt x="74987" y="1483649"/>
                </a:lnTo>
                <a:lnTo>
                  <a:pt x="74317" y="1462224"/>
                </a:lnTo>
                <a:lnTo>
                  <a:pt x="76327" y="1439461"/>
                </a:lnTo>
                <a:lnTo>
                  <a:pt x="79004" y="1416697"/>
                </a:lnTo>
                <a:lnTo>
                  <a:pt x="82352" y="1393933"/>
                </a:lnTo>
                <a:lnTo>
                  <a:pt x="85030" y="1371169"/>
                </a:lnTo>
                <a:lnTo>
                  <a:pt x="86368" y="1348406"/>
                </a:lnTo>
                <a:lnTo>
                  <a:pt x="86368" y="1326312"/>
                </a:lnTo>
                <a:lnTo>
                  <a:pt x="83691" y="1305558"/>
                </a:lnTo>
                <a:lnTo>
                  <a:pt x="78334" y="1284802"/>
                </a:lnTo>
                <a:lnTo>
                  <a:pt x="70301" y="1265386"/>
                </a:lnTo>
                <a:lnTo>
                  <a:pt x="59588" y="1245301"/>
                </a:lnTo>
                <a:lnTo>
                  <a:pt x="48876" y="1225216"/>
                </a:lnTo>
                <a:lnTo>
                  <a:pt x="36825" y="1205130"/>
                </a:lnTo>
                <a:lnTo>
                  <a:pt x="25442" y="1185713"/>
                </a:lnTo>
                <a:lnTo>
                  <a:pt x="15399" y="1164959"/>
                </a:lnTo>
                <a:lnTo>
                  <a:pt x="7365" y="1144872"/>
                </a:lnTo>
                <a:lnTo>
                  <a:pt x="2009" y="1124117"/>
                </a:lnTo>
                <a:lnTo>
                  <a:pt x="0" y="1102693"/>
                </a:lnTo>
                <a:lnTo>
                  <a:pt x="2009" y="1081269"/>
                </a:lnTo>
                <a:lnTo>
                  <a:pt x="7365" y="1060514"/>
                </a:lnTo>
                <a:lnTo>
                  <a:pt x="15399" y="1040429"/>
                </a:lnTo>
                <a:lnTo>
                  <a:pt x="25442" y="1019674"/>
                </a:lnTo>
                <a:lnTo>
                  <a:pt x="36825" y="1000258"/>
                </a:lnTo>
                <a:lnTo>
                  <a:pt x="48876" y="980172"/>
                </a:lnTo>
                <a:lnTo>
                  <a:pt x="59588" y="960086"/>
                </a:lnTo>
                <a:lnTo>
                  <a:pt x="70301" y="940001"/>
                </a:lnTo>
                <a:lnTo>
                  <a:pt x="78334" y="920585"/>
                </a:lnTo>
                <a:lnTo>
                  <a:pt x="83691" y="899830"/>
                </a:lnTo>
                <a:lnTo>
                  <a:pt x="86368" y="879075"/>
                </a:lnTo>
                <a:lnTo>
                  <a:pt x="86368" y="856981"/>
                </a:lnTo>
                <a:lnTo>
                  <a:pt x="85030" y="834217"/>
                </a:lnTo>
                <a:lnTo>
                  <a:pt x="82352" y="811455"/>
                </a:lnTo>
                <a:lnTo>
                  <a:pt x="79004" y="788690"/>
                </a:lnTo>
                <a:lnTo>
                  <a:pt x="76327" y="765926"/>
                </a:lnTo>
                <a:lnTo>
                  <a:pt x="74317" y="743163"/>
                </a:lnTo>
                <a:lnTo>
                  <a:pt x="74987" y="721738"/>
                </a:lnTo>
                <a:lnTo>
                  <a:pt x="77665" y="700983"/>
                </a:lnTo>
                <a:lnTo>
                  <a:pt x="83691" y="680898"/>
                </a:lnTo>
                <a:lnTo>
                  <a:pt x="92394" y="664160"/>
                </a:lnTo>
                <a:lnTo>
                  <a:pt x="103776" y="648092"/>
                </a:lnTo>
                <a:lnTo>
                  <a:pt x="117167" y="634032"/>
                </a:lnTo>
                <a:lnTo>
                  <a:pt x="132565" y="619972"/>
                </a:lnTo>
                <a:lnTo>
                  <a:pt x="148634" y="607251"/>
                </a:lnTo>
                <a:lnTo>
                  <a:pt x="165371" y="594531"/>
                </a:lnTo>
                <a:lnTo>
                  <a:pt x="182778" y="581810"/>
                </a:lnTo>
                <a:lnTo>
                  <a:pt x="198848" y="569088"/>
                </a:lnTo>
                <a:lnTo>
                  <a:pt x="214246" y="555699"/>
                </a:lnTo>
                <a:lnTo>
                  <a:pt x="227636" y="540300"/>
                </a:lnTo>
                <a:lnTo>
                  <a:pt x="239688" y="525570"/>
                </a:lnTo>
                <a:lnTo>
                  <a:pt x="249062" y="508832"/>
                </a:lnTo>
                <a:lnTo>
                  <a:pt x="257096" y="490756"/>
                </a:lnTo>
                <a:lnTo>
                  <a:pt x="263791" y="471339"/>
                </a:lnTo>
                <a:lnTo>
                  <a:pt x="269817" y="451253"/>
                </a:lnTo>
                <a:lnTo>
                  <a:pt x="275173" y="431169"/>
                </a:lnTo>
                <a:lnTo>
                  <a:pt x="280529" y="410413"/>
                </a:lnTo>
                <a:lnTo>
                  <a:pt x="286555" y="390998"/>
                </a:lnTo>
                <a:lnTo>
                  <a:pt x="293250" y="371581"/>
                </a:lnTo>
                <a:lnTo>
                  <a:pt x="301283" y="353504"/>
                </a:lnTo>
                <a:lnTo>
                  <a:pt x="311327" y="337436"/>
                </a:lnTo>
                <a:lnTo>
                  <a:pt x="323377" y="322706"/>
                </a:lnTo>
                <a:lnTo>
                  <a:pt x="338107" y="310655"/>
                </a:lnTo>
                <a:lnTo>
                  <a:pt x="354176" y="300613"/>
                </a:lnTo>
                <a:lnTo>
                  <a:pt x="372252" y="292578"/>
                </a:lnTo>
                <a:lnTo>
                  <a:pt x="391668" y="285883"/>
                </a:lnTo>
                <a:lnTo>
                  <a:pt x="411084" y="279857"/>
                </a:lnTo>
                <a:lnTo>
                  <a:pt x="431839" y="274501"/>
                </a:lnTo>
                <a:lnTo>
                  <a:pt x="451925" y="269145"/>
                </a:lnTo>
                <a:lnTo>
                  <a:pt x="472011" y="263119"/>
                </a:lnTo>
                <a:lnTo>
                  <a:pt x="491426" y="256425"/>
                </a:lnTo>
                <a:lnTo>
                  <a:pt x="509504" y="248390"/>
                </a:lnTo>
                <a:lnTo>
                  <a:pt x="526241" y="239018"/>
                </a:lnTo>
                <a:lnTo>
                  <a:pt x="540970" y="226966"/>
                </a:lnTo>
                <a:lnTo>
                  <a:pt x="556368" y="213575"/>
                </a:lnTo>
                <a:lnTo>
                  <a:pt x="569760" y="198177"/>
                </a:lnTo>
                <a:lnTo>
                  <a:pt x="582481" y="182108"/>
                </a:lnTo>
                <a:lnTo>
                  <a:pt x="595201" y="165370"/>
                </a:lnTo>
                <a:lnTo>
                  <a:pt x="607922" y="148632"/>
                </a:lnTo>
                <a:lnTo>
                  <a:pt x="620642" y="132563"/>
                </a:lnTo>
                <a:lnTo>
                  <a:pt x="634703" y="117165"/>
                </a:lnTo>
                <a:lnTo>
                  <a:pt x="648763" y="103775"/>
                </a:lnTo>
                <a:lnTo>
                  <a:pt x="664831" y="92393"/>
                </a:lnTo>
                <a:lnTo>
                  <a:pt x="681569" y="83689"/>
                </a:lnTo>
                <a:lnTo>
                  <a:pt x="701655" y="77664"/>
                </a:lnTo>
                <a:lnTo>
                  <a:pt x="722410" y="74985"/>
                </a:lnTo>
                <a:lnTo>
                  <a:pt x="743834" y="74315"/>
                </a:lnTo>
                <a:lnTo>
                  <a:pt x="766598" y="76324"/>
                </a:lnTo>
                <a:lnTo>
                  <a:pt x="789361" y="79003"/>
                </a:lnTo>
                <a:lnTo>
                  <a:pt x="812125" y="82350"/>
                </a:lnTo>
                <a:lnTo>
                  <a:pt x="834888" y="85029"/>
                </a:lnTo>
                <a:lnTo>
                  <a:pt x="857651" y="86367"/>
                </a:lnTo>
                <a:lnTo>
                  <a:pt x="879747" y="86367"/>
                </a:lnTo>
                <a:lnTo>
                  <a:pt x="900501" y="83689"/>
                </a:lnTo>
                <a:lnTo>
                  <a:pt x="921925" y="78332"/>
                </a:lnTo>
                <a:lnTo>
                  <a:pt x="941342" y="70298"/>
                </a:lnTo>
                <a:lnTo>
                  <a:pt x="961427" y="59586"/>
                </a:lnTo>
                <a:lnTo>
                  <a:pt x="981512" y="48875"/>
                </a:lnTo>
                <a:lnTo>
                  <a:pt x="1001598" y="36823"/>
                </a:lnTo>
                <a:lnTo>
                  <a:pt x="1021014" y="25441"/>
                </a:lnTo>
                <a:lnTo>
                  <a:pt x="1041769" y="15399"/>
                </a:lnTo>
                <a:lnTo>
                  <a:pt x="1061855" y="7364"/>
                </a:lnTo>
                <a:lnTo>
                  <a:pt x="1082609" y="2008"/>
                </a:lnTo>
                <a:lnTo>
                  <a:pt x="1104034" y="0"/>
                </a:lnTo>
                <a:close/>
              </a:path>
            </a:pathLst>
          </a:cu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1FCDD0F9-F131-4F14-8AEC-6AB953C223E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" r="3" b="3"/>
          <a:stretch/>
        </p:blipFill>
        <p:spPr>
          <a:xfrm>
            <a:off x="7555957" y="3897079"/>
            <a:ext cx="2735006" cy="2731684"/>
          </a:xfrm>
          <a:custGeom>
            <a:avLst/>
            <a:gdLst/>
            <a:ahLst/>
            <a:cxnLst/>
            <a:rect l="l" t="t" r="r" b="b"/>
            <a:pathLst>
              <a:path w="2208067" h="2205387">
                <a:moveTo>
                  <a:pt x="1104034" y="0"/>
                </a:moveTo>
                <a:lnTo>
                  <a:pt x="1125458" y="2008"/>
                </a:lnTo>
                <a:lnTo>
                  <a:pt x="1146213" y="7364"/>
                </a:lnTo>
                <a:lnTo>
                  <a:pt x="1166298" y="15399"/>
                </a:lnTo>
                <a:lnTo>
                  <a:pt x="1187053" y="25441"/>
                </a:lnTo>
                <a:lnTo>
                  <a:pt x="1206470" y="36823"/>
                </a:lnTo>
                <a:lnTo>
                  <a:pt x="1226555" y="48875"/>
                </a:lnTo>
                <a:lnTo>
                  <a:pt x="1246641" y="59586"/>
                </a:lnTo>
                <a:lnTo>
                  <a:pt x="1266726" y="70298"/>
                </a:lnTo>
                <a:lnTo>
                  <a:pt x="1286811" y="78332"/>
                </a:lnTo>
                <a:lnTo>
                  <a:pt x="1307567" y="83689"/>
                </a:lnTo>
                <a:lnTo>
                  <a:pt x="1328322" y="86367"/>
                </a:lnTo>
                <a:lnTo>
                  <a:pt x="1350416" y="86367"/>
                </a:lnTo>
                <a:lnTo>
                  <a:pt x="1373180" y="85029"/>
                </a:lnTo>
                <a:lnTo>
                  <a:pt x="1395942" y="82350"/>
                </a:lnTo>
                <a:lnTo>
                  <a:pt x="1418706" y="79003"/>
                </a:lnTo>
                <a:lnTo>
                  <a:pt x="1441471" y="76324"/>
                </a:lnTo>
                <a:lnTo>
                  <a:pt x="1464234" y="74315"/>
                </a:lnTo>
                <a:lnTo>
                  <a:pt x="1485659" y="74985"/>
                </a:lnTo>
                <a:lnTo>
                  <a:pt x="1506414" y="77664"/>
                </a:lnTo>
                <a:lnTo>
                  <a:pt x="1526499" y="83689"/>
                </a:lnTo>
                <a:lnTo>
                  <a:pt x="1543237" y="92393"/>
                </a:lnTo>
                <a:lnTo>
                  <a:pt x="1559305" y="103775"/>
                </a:lnTo>
                <a:lnTo>
                  <a:pt x="1573365" y="117165"/>
                </a:lnTo>
                <a:lnTo>
                  <a:pt x="1587426" y="132563"/>
                </a:lnTo>
                <a:lnTo>
                  <a:pt x="1600146" y="148632"/>
                </a:lnTo>
                <a:lnTo>
                  <a:pt x="1612866" y="165370"/>
                </a:lnTo>
                <a:lnTo>
                  <a:pt x="1625587" y="182108"/>
                </a:lnTo>
                <a:lnTo>
                  <a:pt x="1638308" y="198177"/>
                </a:lnTo>
                <a:lnTo>
                  <a:pt x="1651699" y="213575"/>
                </a:lnTo>
                <a:lnTo>
                  <a:pt x="1667097" y="226966"/>
                </a:lnTo>
                <a:lnTo>
                  <a:pt x="1681826" y="239018"/>
                </a:lnTo>
                <a:lnTo>
                  <a:pt x="1698565" y="248390"/>
                </a:lnTo>
                <a:lnTo>
                  <a:pt x="1716642" y="256425"/>
                </a:lnTo>
                <a:lnTo>
                  <a:pt x="1736058" y="263119"/>
                </a:lnTo>
                <a:lnTo>
                  <a:pt x="1756144" y="269145"/>
                </a:lnTo>
                <a:lnTo>
                  <a:pt x="1776228" y="274501"/>
                </a:lnTo>
                <a:lnTo>
                  <a:pt x="1796984" y="279857"/>
                </a:lnTo>
                <a:lnTo>
                  <a:pt x="1816399" y="285883"/>
                </a:lnTo>
                <a:lnTo>
                  <a:pt x="1835816" y="292578"/>
                </a:lnTo>
                <a:lnTo>
                  <a:pt x="1853892" y="300613"/>
                </a:lnTo>
                <a:lnTo>
                  <a:pt x="1869960" y="310655"/>
                </a:lnTo>
                <a:lnTo>
                  <a:pt x="1884691" y="322706"/>
                </a:lnTo>
                <a:lnTo>
                  <a:pt x="1896741" y="337436"/>
                </a:lnTo>
                <a:lnTo>
                  <a:pt x="1906785" y="353504"/>
                </a:lnTo>
                <a:lnTo>
                  <a:pt x="1914819" y="371581"/>
                </a:lnTo>
                <a:lnTo>
                  <a:pt x="1921514" y="390998"/>
                </a:lnTo>
                <a:lnTo>
                  <a:pt x="1927540" y="410413"/>
                </a:lnTo>
                <a:lnTo>
                  <a:pt x="1932896" y="431169"/>
                </a:lnTo>
                <a:lnTo>
                  <a:pt x="1938252" y="451253"/>
                </a:lnTo>
                <a:lnTo>
                  <a:pt x="1944278" y="471339"/>
                </a:lnTo>
                <a:lnTo>
                  <a:pt x="1950972" y="490756"/>
                </a:lnTo>
                <a:lnTo>
                  <a:pt x="1959007" y="508832"/>
                </a:lnTo>
                <a:lnTo>
                  <a:pt x="1968380" y="525570"/>
                </a:lnTo>
                <a:lnTo>
                  <a:pt x="1980431" y="540300"/>
                </a:lnTo>
                <a:lnTo>
                  <a:pt x="1993822" y="555699"/>
                </a:lnTo>
                <a:lnTo>
                  <a:pt x="2009221" y="569088"/>
                </a:lnTo>
                <a:lnTo>
                  <a:pt x="2025959" y="581810"/>
                </a:lnTo>
                <a:lnTo>
                  <a:pt x="2042697" y="594531"/>
                </a:lnTo>
                <a:lnTo>
                  <a:pt x="2059434" y="607251"/>
                </a:lnTo>
                <a:lnTo>
                  <a:pt x="2075502" y="619972"/>
                </a:lnTo>
                <a:lnTo>
                  <a:pt x="2090901" y="634032"/>
                </a:lnTo>
                <a:lnTo>
                  <a:pt x="2104293" y="648092"/>
                </a:lnTo>
                <a:lnTo>
                  <a:pt x="2115673" y="664160"/>
                </a:lnTo>
                <a:lnTo>
                  <a:pt x="2124377" y="680898"/>
                </a:lnTo>
                <a:lnTo>
                  <a:pt x="2130403" y="700983"/>
                </a:lnTo>
                <a:lnTo>
                  <a:pt x="2133081" y="721738"/>
                </a:lnTo>
                <a:lnTo>
                  <a:pt x="2133751" y="743163"/>
                </a:lnTo>
                <a:lnTo>
                  <a:pt x="2131741" y="765926"/>
                </a:lnTo>
                <a:lnTo>
                  <a:pt x="2129065" y="788690"/>
                </a:lnTo>
                <a:lnTo>
                  <a:pt x="2125717" y="811455"/>
                </a:lnTo>
                <a:lnTo>
                  <a:pt x="2123039" y="834217"/>
                </a:lnTo>
                <a:lnTo>
                  <a:pt x="2121699" y="856981"/>
                </a:lnTo>
                <a:lnTo>
                  <a:pt x="2121699" y="879075"/>
                </a:lnTo>
                <a:lnTo>
                  <a:pt x="2124377" y="899830"/>
                </a:lnTo>
                <a:lnTo>
                  <a:pt x="2129733" y="920585"/>
                </a:lnTo>
                <a:lnTo>
                  <a:pt x="2137767" y="940001"/>
                </a:lnTo>
                <a:lnTo>
                  <a:pt x="2147811" y="960086"/>
                </a:lnTo>
                <a:lnTo>
                  <a:pt x="2159193" y="980172"/>
                </a:lnTo>
                <a:lnTo>
                  <a:pt x="2171243" y="1000258"/>
                </a:lnTo>
                <a:lnTo>
                  <a:pt x="2182625" y="1019674"/>
                </a:lnTo>
                <a:lnTo>
                  <a:pt x="2192669" y="1040429"/>
                </a:lnTo>
                <a:lnTo>
                  <a:pt x="2200702" y="1060514"/>
                </a:lnTo>
                <a:lnTo>
                  <a:pt x="2206059" y="1081269"/>
                </a:lnTo>
                <a:lnTo>
                  <a:pt x="2208067" y="1102693"/>
                </a:lnTo>
                <a:lnTo>
                  <a:pt x="2206059" y="1124117"/>
                </a:lnTo>
                <a:lnTo>
                  <a:pt x="2200702" y="1144872"/>
                </a:lnTo>
                <a:lnTo>
                  <a:pt x="2192669" y="1164959"/>
                </a:lnTo>
                <a:lnTo>
                  <a:pt x="2182625" y="1185713"/>
                </a:lnTo>
                <a:lnTo>
                  <a:pt x="2171243" y="1205130"/>
                </a:lnTo>
                <a:lnTo>
                  <a:pt x="2159193" y="1225216"/>
                </a:lnTo>
                <a:lnTo>
                  <a:pt x="2147811" y="1245301"/>
                </a:lnTo>
                <a:lnTo>
                  <a:pt x="2137767" y="1265386"/>
                </a:lnTo>
                <a:lnTo>
                  <a:pt x="2129733" y="1284802"/>
                </a:lnTo>
                <a:lnTo>
                  <a:pt x="2124377" y="1305558"/>
                </a:lnTo>
                <a:lnTo>
                  <a:pt x="2121699" y="1326312"/>
                </a:lnTo>
                <a:lnTo>
                  <a:pt x="2121699" y="1348406"/>
                </a:lnTo>
                <a:lnTo>
                  <a:pt x="2123039" y="1371169"/>
                </a:lnTo>
                <a:lnTo>
                  <a:pt x="2125717" y="1393933"/>
                </a:lnTo>
                <a:lnTo>
                  <a:pt x="2129065" y="1416697"/>
                </a:lnTo>
                <a:lnTo>
                  <a:pt x="2131741" y="1439461"/>
                </a:lnTo>
                <a:lnTo>
                  <a:pt x="2133751" y="1462224"/>
                </a:lnTo>
                <a:lnTo>
                  <a:pt x="2133081" y="1483649"/>
                </a:lnTo>
                <a:lnTo>
                  <a:pt x="2130403" y="1504404"/>
                </a:lnTo>
                <a:lnTo>
                  <a:pt x="2124377" y="1524489"/>
                </a:lnTo>
                <a:lnTo>
                  <a:pt x="2115673" y="1541227"/>
                </a:lnTo>
                <a:lnTo>
                  <a:pt x="2104293" y="1557295"/>
                </a:lnTo>
                <a:lnTo>
                  <a:pt x="2090901" y="1571355"/>
                </a:lnTo>
                <a:lnTo>
                  <a:pt x="2075502" y="1585414"/>
                </a:lnTo>
                <a:lnTo>
                  <a:pt x="2059434" y="1598135"/>
                </a:lnTo>
                <a:lnTo>
                  <a:pt x="2042697" y="1610856"/>
                </a:lnTo>
                <a:lnTo>
                  <a:pt x="2025959" y="1623577"/>
                </a:lnTo>
                <a:lnTo>
                  <a:pt x="2009221" y="1636298"/>
                </a:lnTo>
                <a:lnTo>
                  <a:pt x="1993822" y="1649688"/>
                </a:lnTo>
                <a:lnTo>
                  <a:pt x="1980431" y="1665087"/>
                </a:lnTo>
                <a:lnTo>
                  <a:pt x="1968380" y="1679817"/>
                </a:lnTo>
                <a:lnTo>
                  <a:pt x="1959007" y="1696554"/>
                </a:lnTo>
                <a:lnTo>
                  <a:pt x="1950972" y="1714631"/>
                </a:lnTo>
                <a:lnTo>
                  <a:pt x="1944278" y="1734047"/>
                </a:lnTo>
                <a:lnTo>
                  <a:pt x="1938252" y="1754133"/>
                </a:lnTo>
                <a:lnTo>
                  <a:pt x="1932896" y="1774219"/>
                </a:lnTo>
                <a:lnTo>
                  <a:pt x="1927540" y="1794974"/>
                </a:lnTo>
                <a:lnTo>
                  <a:pt x="1921514" y="1814390"/>
                </a:lnTo>
                <a:lnTo>
                  <a:pt x="1914819" y="1833805"/>
                </a:lnTo>
                <a:lnTo>
                  <a:pt x="1906785" y="1851883"/>
                </a:lnTo>
                <a:lnTo>
                  <a:pt x="1896741" y="1867952"/>
                </a:lnTo>
                <a:lnTo>
                  <a:pt x="1884691" y="1882680"/>
                </a:lnTo>
                <a:lnTo>
                  <a:pt x="1869960" y="1894732"/>
                </a:lnTo>
                <a:lnTo>
                  <a:pt x="1853892" y="1904774"/>
                </a:lnTo>
                <a:lnTo>
                  <a:pt x="1835816" y="1912808"/>
                </a:lnTo>
                <a:lnTo>
                  <a:pt x="1816399" y="1919504"/>
                </a:lnTo>
                <a:lnTo>
                  <a:pt x="1796984" y="1925529"/>
                </a:lnTo>
                <a:lnTo>
                  <a:pt x="1776228" y="1930886"/>
                </a:lnTo>
                <a:lnTo>
                  <a:pt x="1756144" y="1936242"/>
                </a:lnTo>
                <a:lnTo>
                  <a:pt x="1736058" y="1942267"/>
                </a:lnTo>
                <a:lnTo>
                  <a:pt x="1716642" y="1948962"/>
                </a:lnTo>
                <a:lnTo>
                  <a:pt x="1698565" y="1956997"/>
                </a:lnTo>
                <a:lnTo>
                  <a:pt x="1681826" y="1966370"/>
                </a:lnTo>
                <a:lnTo>
                  <a:pt x="1667097" y="1978420"/>
                </a:lnTo>
                <a:lnTo>
                  <a:pt x="1651699" y="1991811"/>
                </a:lnTo>
                <a:lnTo>
                  <a:pt x="1638308" y="2007210"/>
                </a:lnTo>
                <a:lnTo>
                  <a:pt x="1625587" y="2023278"/>
                </a:lnTo>
                <a:lnTo>
                  <a:pt x="1612866" y="2040016"/>
                </a:lnTo>
                <a:lnTo>
                  <a:pt x="1600146" y="2056754"/>
                </a:lnTo>
                <a:lnTo>
                  <a:pt x="1587426" y="2072823"/>
                </a:lnTo>
                <a:lnTo>
                  <a:pt x="1573365" y="2088222"/>
                </a:lnTo>
                <a:lnTo>
                  <a:pt x="1559305" y="2101612"/>
                </a:lnTo>
                <a:lnTo>
                  <a:pt x="1543237" y="2112994"/>
                </a:lnTo>
                <a:lnTo>
                  <a:pt x="1526499" y="2121698"/>
                </a:lnTo>
                <a:lnTo>
                  <a:pt x="1506414" y="2127723"/>
                </a:lnTo>
                <a:lnTo>
                  <a:pt x="1485659" y="2130402"/>
                </a:lnTo>
                <a:lnTo>
                  <a:pt x="1464234" y="2131071"/>
                </a:lnTo>
                <a:lnTo>
                  <a:pt x="1441471" y="2129062"/>
                </a:lnTo>
                <a:lnTo>
                  <a:pt x="1418706" y="2126385"/>
                </a:lnTo>
                <a:lnTo>
                  <a:pt x="1395942" y="2123036"/>
                </a:lnTo>
                <a:lnTo>
                  <a:pt x="1373180" y="2120359"/>
                </a:lnTo>
                <a:lnTo>
                  <a:pt x="1350416" y="2119020"/>
                </a:lnTo>
                <a:lnTo>
                  <a:pt x="1328322" y="2119020"/>
                </a:lnTo>
                <a:lnTo>
                  <a:pt x="1307567" y="2121698"/>
                </a:lnTo>
                <a:lnTo>
                  <a:pt x="1286811" y="2127054"/>
                </a:lnTo>
                <a:lnTo>
                  <a:pt x="1266726" y="2135088"/>
                </a:lnTo>
                <a:lnTo>
                  <a:pt x="1246641" y="2145800"/>
                </a:lnTo>
                <a:lnTo>
                  <a:pt x="1226555" y="2156513"/>
                </a:lnTo>
                <a:lnTo>
                  <a:pt x="1206470" y="2168563"/>
                </a:lnTo>
                <a:lnTo>
                  <a:pt x="1187053" y="2179945"/>
                </a:lnTo>
                <a:lnTo>
                  <a:pt x="1166298" y="2189988"/>
                </a:lnTo>
                <a:lnTo>
                  <a:pt x="1146213" y="2198023"/>
                </a:lnTo>
                <a:lnTo>
                  <a:pt x="1125458" y="2203379"/>
                </a:lnTo>
                <a:lnTo>
                  <a:pt x="1104034" y="2205387"/>
                </a:lnTo>
                <a:lnTo>
                  <a:pt x="1082609" y="2203379"/>
                </a:lnTo>
                <a:lnTo>
                  <a:pt x="1061855" y="2198023"/>
                </a:lnTo>
                <a:lnTo>
                  <a:pt x="1041769" y="2189988"/>
                </a:lnTo>
                <a:lnTo>
                  <a:pt x="1021014" y="2179945"/>
                </a:lnTo>
                <a:lnTo>
                  <a:pt x="1001598" y="2168563"/>
                </a:lnTo>
                <a:lnTo>
                  <a:pt x="981512" y="2156513"/>
                </a:lnTo>
                <a:lnTo>
                  <a:pt x="961427" y="2145800"/>
                </a:lnTo>
                <a:lnTo>
                  <a:pt x="941342" y="2135088"/>
                </a:lnTo>
                <a:lnTo>
                  <a:pt x="921925" y="2127054"/>
                </a:lnTo>
                <a:lnTo>
                  <a:pt x="900501" y="2121698"/>
                </a:lnTo>
                <a:lnTo>
                  <a:pt x="879747" y="2119020"/>
                </a:lnTo>
                <a:lnTo>
                  <a:pt x="857651" y="2119020"/>
                </a:lnTo>
                <a:lnTo>
                  <a:pt x="834888" y="2120359"/>
                </a:lnTo>
                <a:lnTo>
                  <a:pt x="812125" y="2123036"/>
                </a:lnTo>
                <a:lnTo>
                  <a:pt x="789361" y="2126385"/>
                </a:lnTo>
                <a:lnTo>
                  <a:pt x="766598" y="2129062"/>
                </a:lnTo>
                <a:lnTo>
                  <a:pt x="743834" y="2131071"/>
                </a:lnTo>
                <a:lnTo>
                  <a:pt x="722410" y="2130402"/>
                </a:lnTo>
                <a:lnTo>
                  <a:pt x="701655" y="2127723"/>
                </a:lnTo>
                <a:lnTo>
                  <a:pt x="681569" y="2121698"/>
                </a:lnTo>
                <a:lnTo>
                  <a:pt x="664831" y="2112994"/>
                </a:lnTo>
                <a:lnTo>
                  <a:pt x="648763" y="2101612"/>
                </a:lnTo>
                <a:lnTo>
                  <a:pt x="634703" y="2088222"/>
                </a:lnTo>
                <a:lnTo>
                  <a:pt x="620642" y="2072823"/>
                </a:lnTo>
                <a:lnTo>
                  <a:pt x="607922" y="2056754"/>
                </a:lnTo>
                <a:lnTo>
                  <a:pt x="595201" y="2040016"/>
                </a:lnTo>
                <a:lnTo>
                  <a:pt x="582481" y="2023278"/>
                </a:lnTo>
                <a:lnTo>
                  <a:pt x="569760" y="2007210"/>
                </a:lnTo>
                <a:lnTo>
                  <a:pt x="556368" y="1991811"/>
                </a:lnTo>
                <a:lnTo>
                  <a:pt x="540970" y="1978420"/>
                </a:lnTo>
                <a:lnTo>
                  <a:pt x="526241" y="1966370"/>
                </a:lnTo>
                <a:lnTo>
                  <a:pt x="509504" y="1956997"/>
                </a:lnTo>
                <a:lnTo>
                  <a:pt x="491426" y="1948962"/>
                </a:lnTo>
                <a:lnTo>
                  <a:pt x="472011" y="1942267"/>
                </a:lnTo>
                <a:lnTo>
                  <a:pt x="451925" y="1936242"/>
                </a:lnTo>
                <a:lnTo>
                  <a:pt x="431839" y="1930886"/>
                </a:lnTo>
                <a:lnTo>
                  <a:pt x="411084" y="1925529"/>
                </a:lnTo>
                <a:lnTo>
                  <a:pt x="391668" y="1919504"/>
                </a:lnTo>
                <a:lnTo>
                  <a:pt x="372252" y="1912808"/>
                </a:lnTo>
                <a:lnTo>
                  <a:pt x="354176" y="1904774"/>
                </a:lnTo>
                <a:lnTo>
                  <a:pt x="338107" y="1894732"/>
                </a:lnTo>
                <a:lnTo>
                  <a:pt x="323377" y="1882680"/>
                </a:lnTo>
                <a:lnTo>
                  <a:pt x="311327" y="1867952"/>
                </a:lnTo>
                <a:lnTo>
                  <a:pt x="301283" y="1851883"/>
                </a:lnTo>
                <a:lnTo>
                  <a:pt x="293250" y="1833805"/>
                </a:lnTo>
                <a:lnTo>
                  <a:pt x="286555" y="1814390"/>
                </a:lnTo>
                <a:lnTo>
                  <a:pt x="280529" y="1794974"/>
                </a:lnTo>
                <a:lnTo>
                  <a:pt x="275173" y="1774219"/>
                </a:lnTo>
                <a:lnTo>
                  <a:pt x="269817" y="1754133"/>
                </a:lnTo>
                <a:lnTo>
                  <a:pt x="263791" y="1734047"/>
                </a:lnTo>
                <a:lnTo>
                  <a:pt x="257096" y="1714631"/>
                </a:lnTo>
                <a:lnTo>
                  <a:pt x="249062" y="1696554"/>
                </a:lnTo>
                <a:lnTo>
                  <a:pt x="239688" y="1679817"/>
                </a:lnTo>
                <a:lnTo>
                  <a:pt x="227636" y="1665087"/>
                </a:lnTo>
                <a:lnTo>
                  <a:pt x="214246" y="1649688"/>
                </a:lnTo>
                <a:lnTo>
                  <a:pt x="198848" y="1636298"/>
                </a:lnTo>
                <a:lnTo>
                  <a:pt x="182778" y="1623577"/>
                </a:lnTo>
                <a:lnTo>
                  <a:pt x="165371" y="1610856"/>
                </a:lnTo>
                <a:lnTo>
                  <a:pt x="148634" y="1598135"/>
                </a:lnTo>
                <a:lnTo>
                  <a:pt x="132565" y="1585414"/>
                </a:lnTo>
                <a:lnTo>
                  <a:pt x="117167" y="1571355"/>
                </a:lnTo>
                <a:lnTo>
                  <a:pt x="103776" y="1557295"/>
                </a:lnTo>
                <a:lnTo>
                  <a:pt x="92394" y="1541227"/>
                </a:lnTo>
                <a:lnTo>
                  <a:pt x="83691" y="1524489"/>
                </a:lnTo>
                <a:lnTo>
                  <a:pt x="77665" y="1504404"/>
                </a:lnTo>
                <a:lnTo>
                  <a:pt x="74987" y="1483649"/>
                </a:lnTo>
                <a:lnTo>
                  <a:pt x="74317" y="1462224"/>
                </a:lnTo>
                <a:lnTo>
                  <a:pt x="76327" y="1439461"/>
                </a:lnTo>
                <a:lnTo>
                  <a:pt x="79004" y="1416697"/>
                </a:lnTo>
                <a:lnTo>
                  <a:pt x="82352" y="1393933"/>
                </a:lnTo>
                <a:lnTo>
                  <a:pt x="85030" y="1371169"/>
                </a:lnTo>
                <a:lnTo>
                  <a:pt x="86368" y="1348406"/>
                </a:lnTo>
                <a:lnTo>
                  <a:pt x="86368" y="1326312"/>
                </a:lnTo>
                <a:lnTo>
                  <a:pt x="83691" y="1305558"/>
                </a:lnTo>
                <a:lnTo>
                  <a:pt x="78334" y="1284802"/>
                </a:lnTo>
                <a:lnTo>
                  <a:pt x="70301" y="1265386"/>
                </a:lnTo>
                <a:lnTo>
                  <a:pt x="59588" y="1245301"/>
                </a:lnTo>
                <a:lnTo>
                  <a:pt x="48876" y="1225216"/>
                </a:lnTo>
                <a:lnTo>
                  <a:pt x="36825" y="1205130"/>
                </a:lnTo>
                <a:lnTo>
                  <a:pt x="25442" y="1185713"/>
                </a:lnTo>
                <a:lnTo>
                  <a:pt x="15399" y="1164959"/>
                </a:lnTo>
                <a:lnTo>
                  <a:pt x="7365" y="1144872"/>
                </a:lnTo>
                <a:lnTo>
                  <a:pt x="2009" y="1124117"/>
                </a:lnTo>
                <a:lnTo>
                  <a:pt x="0" y="1102693"/>
                </a:lnTo>
                <a:lnTo>
                  <a:pt x="2009" y="1081269"/>
                </a:lnTo>
                <a:lnTo>
                  <a:pt x="7365" y="1060514"/>
                </a:lnTo>
                <a:lnTo>
                  <a:pt x="15399" y="1040429"/>
                </a:lnTo>
                <a:lnTo>
                  <a:pt x="25442" y="1019674"/>
                </a:lnTo>
                <a:lnTo>
                  <a:pt x="36825" y="1000258"/>
                </a:lnTo>
                <a:lnTo>
                  <a:pt x="48876" y="980172"/>
                </a:lnTo>
                <a:lnTo>
                  <a:pt x="59588" y="960086"/>
                </a:lnTo>
                <a:lnTo>
                  <a:pt x="70301" y="940001"/>
                </a:lnTo>
                <a:lnTo>
                  <a:pt x="78334" y="920585"/>
                </a:lnTo>
                <a:lnTo>
                  <a:pt x="83691" y="899830"/>
                </a:lnTo>
                <a:lnTo>
                  <a:pt x="86368" y="879075"/>
                </a:lnTo>
                <a:lnTo>
                  <a:pt x="86368" y="856981"/>
                </a:lnTo>
                <a:lnTo>
                  <a:pt x="85030" y="834217"/>
                </a:lnTo>
                <a:lnTo>
                  <a:pt x="82352" y="811455"/>
                </a:lnTo>
                <a:lnTo>
                  <a:pt x="79004" y="788690"/>
                </a:lnTo>
                <a:lnTo>
                  <a:pt x="76327" y="765926"/>
                </a:lnTo>
                <a:lnTo>
                  <a:pt x="74317" y="743163"/>
                </a:lnTo>
                <a:lnTo>
                  <a:pt x="74987" y="721738"/>
                </a:lnTo>
                <a:lnTo>
                  <a:pt x="77665" y="700983"/>
                </a:lnTo>
                <a:lnTo>
                  <a:pt x="83691" y="680898"/>
                </a:lnTo>
                <a:lnTo>
                  <a:pt x="92394" y="664160"/>
                </a:lnTo>
                <a:lnTo>
                  <a:pt x="103776" y="648092"/>
                </a:lnTo>
                <a:lnTo>
                  <a:pt x="117167" y="634032"/>
                </a:lnTo>
                <a:lnTo>
                  <a:pt x="132565" y="619972"/>
                </a:lnTo>
                <a:lnTo>
                  <a:pt x="148634" y="607251"/>
                </a:lnTo>
                <a:lnTo>
                  <a:pt x="165371" y="594531"/>
                </a:lnTo>
                <a:lnTo>
                  <a:pt x="182778" y="581810"/>
                </a:lnTo>
                <a:lnTo>
                  <a:pt x="198848" y="569088"/>
                </a:lnTo>
                <a:lnTo>
                  <a:pt x="214246" y="555699"/>
                </a:lnTo>
                <a:lnTo>
                  <a:pt x="227636" y="540300"/>
                </a:lnTo>
                <a:lnTo>
                  <a:pt x="239688" y="525570"/>
                </a:lnTo>
                <a:lnTo>
                  <a:pt x="249062" y="508832"/>
                </a:lnTo>
                <a:lnTo>
                  <a:pt x="257096" y="490756"/>
                </a:lnTo>
                <a:lnTo>
                  <a:pt x="263791" y="471339"/>
                </a:lnTo>
                <a:lnTo>
                  <a:pt x="269817" y="451253"/>
                </a:lnTo>
                <a:lnTo>
                  <a:pt x="275173" y="431169"/>
                </a:lnTo>
                <a:lnTo>
                  <a:pt x="280529" y="410413"/>
                </a:lnTo>
                <a:lnTo>
                  <a:pt x="286555" y="390998"/>
                </a:lnTo>
                <a:lnTo>
                  <a:pt x="293250" y="371581"/>
                </a:lnTo>
                <a:lnTo>
                  <a:pt x="301283" y="353504"/>
                </a:lnTo>
                <a:lnTo>
                  <a:pt x="311327" y="337436"/>
                </a:lnTo>
                <a:lnTo>
                  <a:pt x="323377" y="322706"/>
                </a:lnTo>
                <a:lnTo>
                  <a:pt x="338107" y="310655"/>
                </a:lnTo>
                <a:lnTo>
                  <a:pt x="354176" y="300613"/>
                </a:lnTo>
                <a:lnTo>
                  <a:pt x="372252" y="292578"/>
                </a:lnTo>
                <a:lnTo>
                  <a:pt x="391668" y="285883"/>
                </a:lnTo>
                <a:lnTo>
                  <a:pt x="411084" y="279857"/>
                </a:lnTo>
                <a:lnTo>
                  <a:pt x="431839" y="274501"/>
                </a:lnTo>
                <a:lnTo>
                  <a:pt x="451925" y="269145"/>
                </a:lnTo>
                <a:lnTo>
                  <a:pt x="472011" y="263119"/>
                </a:lnTo>
                <a:lnTo>
                  <a:pt x="491426" y="256425"/>
                </a:lnTo>
                <a:lnTo>
                  <a:pt x="509504" y="248390"/>
                </a:lnTo>
                <a:lnTo>
                  <a:pt x="526241" y="239018"/>
                </a:lnTo>
                <a:lnTo>
                  <a:pt x="540970" y="226966"/>
                </a:lnTo>
                <a:lnTo>
                  <a:pt x="556368" y="213575"/>
                </a:lnTo>
                <a:lnTo>
                  <a:pt x="569760" y="198177"/>
                </a:lnTo>
                <a:lnTo>
                  <a:pt x="582481" y="182108"/>
                </a:lnTo>
                <a:lnTo>
                  <a:pt x="595201" y="165370"/>
                </a:lnTo>
                <a:lnTo>
                  <a:pt x="607922" y="148632"/>
                </a:lnTo>
                <a:lnTo>
                  <a:pt x="620642" y="132563"/>
                </a:lnTo>
                <a:lnTo>
                  <a:pt x="634703" y="117165"/>
                </a:lnTo>
                <a:lnTo>
                  <a:pt x="648763" y="103775"/>
                </a:lnTo>
                <a:lnTo>
                  <a:pt x="664831" y="92393"/>
                </a:lnTo>
                <a:lnTo>
                  <a:pt x="681569" y="83689"/>
                </a:lnTo>
                <a:lnTo>
                  <a:pt x="701655" y="77664"/>
                </a:lnTo>
                <a:lnTo>
                  <a:pt x="722410" y="74985"/>
                </a:lnTo>
                <a:lnTo>
                  <a:pt x="743834" y="74315"/>
                </a:lnTo>
                <a:lnTo>
                  <a:pt x="766598" y="76324"/>
                </a:lnTo>
                <a:lnTo>
                  <a:pt x="789361" y="79003"/>
                </a:lnTo>
                <a:lnTo>
                  <a:pt x="812125" y="82350"/>
                </a:lnTo>
                <a:lnTo>
                  <a:pt x="834888" y="85029"/>
                </a:lnTo>
                <a:lnTo>
                  <a:pt x="857651" y="86367"/>
                </a:lnTo>
                <a:lnTo>
                  <a:pt x="879747" y="86367"/>
                </a:lnTo>
                <a:lnTo>
                  <a:pt x="900501" y="83689"/>
                </a:lnTo>
                <a:lnTo>
                  <a:pt x="921925" y="78332"/>
                </a:lnTo>
                <a:lnTo>
                  <a:pt x="941342" y="70298"/>
                </a:lnTo>
                <a:lnTo>
                  <a:pt x="961427" y="59586"/>
                </a:lnTo>
                <a:lnTo>
                  <a:pt x="981512" y="48875"/>
                </a:lnTo>
                <a:lnTo>
                  <a:pt x="1001598" y="36823"/>
                </a:lnTo>
                <a:lnTo>
                  <a:pt x="1021014" y="25441"/>
                </a:lnTo>
                <a:lnTo>
                  <a:pt x="1041769" y="15399"/>
                </a:lnTo>
                <a:lnTo>
                  <a:pt x="1061855" y="7364"/>
                </a:lnTo>
                <a:lnTo>
                  <a:pt x="1082609" y="2008"/>
                </a:lnTo>
                <a:lnTo>
                  <a:pt x="1104034" y="0"/>
                </a:lnTo>
                <a:close/>
              </a:path>
            </a:pathLst>
          </a:cu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1ACEE35C-53C2-4E2E-A607-ACF586CFFE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55171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59F1D82-CCD3-4EBB-B68F-CA5ACA74A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Norme di sicurezza in cucina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2DFB88F-A55B-4675-A9F6-77DEB95AE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402493"/>
            <a:ext cx="10178322" cy="4477100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Il corretto trattamento degli alimenti per celiaci deve essere basato su alcune raccomandazioni per gli addetti alla cucina che </a:t>
            </a:r>
            <a:r>
              <a:rPr lang="it-IT" b="1" dirty="0"/>
              <a:t>devono evitare di:</a:t>
            </a:r>
          </a:p>
          <a:p>
            <a:pPr marL="0" indent="0">
              <a:buNone/>
            </a:pPr>
            <a:endParaRPr lang="it-IT" b="1" dirty="0"/>
          </a:p>
          <a:p>
            <a:pPr>
              <a:buFontTx/>
              <a:buChar char="-"/>
            </a:pPr>
            <a:r>
              <a:rPr lang="it-IT" dirty="0"/>
              <a:t>Infarinare gli alimenti con farine vietate;</a:t>
            </a:r>
          </a:p>
          <a:p>
            <a:pPr>
              <a:buFontTx/>
              <a:buChar char="-"/>
            </a:pPr>
            <a:r>
              <a:rPr lang="it-IT" dirty="0"/>
              <a:t>Aggiungere farine vietate a salsa o sughi</a:t>
            </a:r>
          </a:p>
          <a:p>
            <a:pPr>
              <a:buFontTx/>
              <a:buChar char="-"/>
            </a:pPr>
            <a:r>
              <a:rPr lang="it-IT" dirty="0"/>
              <a:t>Contaminare il cibo con le mani o con utensili infarinati</a:t>
            </a:r>
          </a:p>
          <a:p>
            <a:pPr>
              <a:buFontTx/>
              <a:buChar char="-"/>
            </a:pPr>
            <a:r>
              <a:rPr lang="it-IT" dirty="0"/>
              <a:t>Appoggiare e lavorare su superfici contaminate</a:t>
            </a:r>
          </a:p>
          <a:p>
            <a:pPr>
              <a:buFontTx/>
              <a:buChar char="-"/>
            </a:pPr>
            <a:r>
              <a:rPr lang="it-IT" dirty="0"/>
              <a:t>Friggere in olio utilizzato per prodotti contenenti glutine</a:t>
            </a:r>
          </a:p>
          <a:p>
            <a:pPr>
              <a:buFontTx/>
              <a:buChar char="-"/>
            </a:pPr>
            <a:r>
              <a:rPr lang="it-IT" dirty="0"/>
              <a:t>Preparare il caffe con lo stesso filtro e la stessa macchina con cui i prepara il caffè d’orzo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415247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344399C-1F5E-45E4-9EA2-826D5D5CC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Accorgimenti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AC0C03-C314-4D0A-8E3B-8AD02A6EA6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7538" y="1538418"/>
            <a:ext cx="10178322" cy="4275436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it-IT" sz="2400" dirty="0"/>
              <a:t>Lavare sempre accuratamente le mani e tenere pulito il piano di lavoro</a:t>
            </a:r>
          </a:p>
          <a:p>
            <a:pPr>
              <a:buFontTx/>
              <a:buChar char="-"/>
            </a:pPr>
            <a:r>
              <a:rPr lang="it-IT" sz="2400" dirty="0"/>
              <a:t>Lavare stoviglie e utensili sempre accuratamente</a:t>
            </a:r>
          </a:p>
          <a:p>
            <a:pPr>
              <a:buFontTx/>
              <a:buChar char="-"/>
            </a:pPr>
            <a:r>
              <a:rPr lang="it-IT" sz="2400" dirty="0"/>
              <a:t>Lavare le teglie su cui si appoggiano prodotti senza glutine anche se si è utilizzata la carta da forno</a:t>
            </a:r>
          </a:p>
          <a:p>
            <a:pPr>
              <a:buFontTx/>
              <a:buChar char="-"/>
            </a:pPr>
            <a:r>
              <a:rPr lang="it-IT" sz="2400" dirty="0"/>
              <a:t>Non cuocere in forno prodotti con e senza glutine contemporaneamente (la farina vola)</a:t>
            </a:r>
          </a:p>
          <a:p>
            <a:pPr>
              <a:buFontTx/>
              <a:buChar char="-"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Nelle grandi ditte di ristorazione come nei piccoli ristoranti che producono anche alimenti senza glutine la cucina deve essere o separata o avere uno spazio che sia in una posizione strategica in modo da non subire contaminazioni. </a:t>
            </a:r>
          </a:p>
        </p:txBody>
      </p:sp>
    </p:spTree>
    <p:extLst>
      <p:ext uri="{BB962C8B-B14F-4D97-AF65-F5344CB8AC3E}">
        <p14:creationId xmlns:p14="http://schemas.microsoft.com/office/powerpoint/2010/main" val="34217387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CF9BA8-6CD8-4E1C-9027-80F843858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Compiti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D6ED79-EA66-43D9-9872-EA28092E3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56953"/>
            <a:ext cx="10178322" cy="4862382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Cercare 5 prodotti preconfezionati in casa o su internet, leggere attentamente l’etichetta e indicare quali soggetti non possono assumerli. Eseguire il compito in Word o Power point </a:t>
            </a:r>
            <a:r>
              <a:rPr lang="it-IT"/>
              <a:t>entro Domenica 22. </a:t>
            </a: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Esempio: il </a:t>
            </a:r>
            <a:r>
              <a:rPr lang="it-IT" dirty="0" err="1"/>
              <a:t>kinder</a:t>
            </a:r>
            <a:r>
              <a:rPr lang="it-IT" dirty="0"/>
              <a:t> cereali contiene latte e burro (non adatto a persone </a:t>
            </a:r>
            <a:r>
              <a:rPr lang="it-IT" dirty="0" err="1"/>
              <a:t>int</a:t>
            </a:r>
            <a:r>
              <a:rPr lang="it-IT" dirty="0"/>
              <a:t>. Al lattosio), contiene soia che è un allergene, quindi le persone allergiche alla soia non possono assumerlo, inoltre contiene frumento, orzo e farro quindi non è adatto a persone celiache  o con allergia al frumento. </a:t>
            </a:r>
          </a:p>
        </p:txBody>
      </p:sp>
      <p:pic>
        <p:nvPicPr>
          <p:cNvPr id="5" name="Immagine 4" descr="Immagine che contiene screenshot&#10;&#10;Descrizione generata automaticamente">
            <a:extLst>
              <a:ext uri="{FF2B5EF4-FFF2-40B4-BE49-F238E27FC236}">
                <a16:creationId xmlns:a16="http://schemas.microsoft.com/office/drawing/2014/main" id="{E69121B2-F30C-4BB4-B192-BEDEAC592C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056" y="3667537"/>
            <a:ext cx="4599246" cy="364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35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01B0B38-16E8-40CD-869F-EBA8B2AC2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allergie: 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832668D-D33D-4557-BB18-29833B8DC5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sz="2800" dirty="0"/>
              <a:t>L’allergia consiste in una risposta anomale da parte del sistema immunitario che </a:t>
            </a:r>
            <a:r>
              <a:rPr lang="it-IT" sz="2800" dirty="0" err="1"/>
              <a:t>perscepisce</a:t>
            </a:r>
            <a:r>
              <a:rPr lang="it-IT" sz="2800" dirty="0"/>
              <a:t> erroneamente un l’alimento come una minaccia per l’organismo. </a:t>
            </a:r>
          </a:p>
          <a:p>
            <a:pPr marL="0" indent="0">
              <a:buNone/>
            </a:pPr>
            <a:r>
              <a:rPr lang="it-IT" sz="2800" dirty="0"/>
              <a:t>La molecola responsabile della reazione allergica è definita allergene e generalmente consiste in una proteina presente nell’alimento.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9919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452944-4F92-4809-8800-7BB67A2DD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allergie: come funzionano?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3FCB66-269A-432F-9395-16F5542FD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4230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La prima volta in cui ci esponiamo </a:t>
            </a:r>
            <a:r>
              <a:rPr lang="it-IT" dirty="0" err="1"/>
              <a:t>inconsapevolmete</a:t>
            </a:r>
            <a:r>
              <a:rPr lang="it-IT" dirty="0"/>
              <a:t> all’allergene nel nostro corpo iniziano alcune reazioni (1). L’allergene incontra il linfocita B che produce gli anticorpi (2).</a:t>
            </a:r>
          </a:p>
          <a:p>
            <a:pPr marL="0" indent="0">
              <a:buNone/>
            </a:pPr>
            <a:r>
              <a:rPr lang="it-IT" dirty="0"/>
              <a:t>Gli anticorpi si attaccano a un altro globulo bianco chiamato mastocita che contiene istamina. </a:t>
            </a:r>
          </a:p>
          <a:p>
            <a:pPr marL="0" indent="0">
              <a:buNone/>
            </a:pPr>
            <a:r>
              <a:rPr lang="it-IT" dirty="0"/>
              <a:t>Questa è la fase di SENSIBILIZZAZIONE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6A8324D-86EB-49BC-A3FD-1AC331BD7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215" y="2792627"/>
            <a:ext cx="10304849" cy="399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782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1452944-4F92-4809-8800-7BB67A2DDB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allergie: come funzionano? 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3FCB66-269A-432F-9395-16F5542FD1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194230"/>
            <a:ext cx="10178322" cy="3593591"/>
          </a:xfrm>
        </p:spPr>
        <p:txBody>
          <a:bodyPr/>
          <a:lstStyle/>
          <a:p>
            <a:pPr marL="0" indent="0">
              <a:buNone/>
            </a:pPr>
            <a:r>
              <a:rPr lang="it-IT" dirty="0"/>
              <a:t>Successivamente, se rientriamo in contatto con il nostro allergene, questo si lega agli anticorpi in postazione sul mastocita (4). </a:t>
            </a:r>
          </a:p>
          <a:p>
            <a:pPr marL="0" indent="0">
              <a:buNone/>
            </a:pPr>
            <a:r>
              <a:rPr lang="it-IT" dirty="0"/>
              <a:t>Questo legame porta alla liberazione dell’</a:t>
            </a:r>
            <a:r>
              <a:rPr lang="it-IT" b="1" dirty="0"/>
              <a:t>istamina</a:t>
            </a:r>
            <a:r>
              <a:rPr lang="it-IT" dirty="0"/>
              <a:t> che provoca la reazione allergica.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A6A8324D-86EB-49BC-A3FD-1AC331BD74B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215" y="2792627"/>
            <a:ext cx="10304849" cy="399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822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9388E6D-FACB-44BC-AD06-6EC7DE359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Allergie: sintomi e segni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6FEAA1-0C31-452A-A1E4-4C69498D0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581665"/>
            <a:ext cx="10178322" cy="42979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400" dirty="0"/>
              <a:t>Le allergie si manifestano in vari modi:</a:t>
            </a:r>
          </a:p>
          <a:p>
            <a:pPr>
              <a:buFontTx/>
              <a:buChar char="-"/>
            </a:pPr>
            <a:r>
              <a:rPr lang="it-IT" sz="2400" dirty="0"/>
              <a:t>Reazioni cutanee come bolle e </a:t>
            </a:r>
            <a:r>
              <a:rPr lang="it-IT" sz="2400" dirty="0" err="1"/>
              <a:t>arrossameti</a:t>
            </a:r>
            <a:r>
              <a:rPr lang="it-IT" sz="2400" dirty="0"/>
              <a:t> e prurito</a:t>
            </a:r>
          </a:p>
          <a:p>
            <a:pPr>
              <a:buFontTx/>
              <a:buChar char="-"/>
            </a:pPr>
            <a:r>
              <a:rPr lang="it-IT" sz="2400" dirty="0"/>
              <a:t>Irritazione agli occhi</a:t>
            </a:r>
          </a:p>
          <a:p>
            <a:pPr>
              <a:buFontTx/>
              <a:buChar char="-"/>
            </a:pPr>
            <a:r>
              <a:rPr lang="it-IT" sz="2400" dirty="0"/>
              <a:t>Produzione di muco </a:t>
            </a:r>
          </a:p>
          <a:p>
            <a:pPr>
              <a:buFontTx/>
              <a:buChar char="-"/>
            </a:pPr>
            <a:r>
              <a:rPr lang="it-IT" sz="2400" dirty="0"/>
              <a:t>Asma</a:t>
            </a:r>
          </a:p>
          <a:p>
            <a:pPr>
              <a:buFontTx/>
              <a:buChar char="-"/>
            </a:pPr>
            <a:r>
              <a:rPr lang="it-IT" sz="2400" dirty="0"/>
              <a:t>Reazioni al cavo orale o all’apparato gastrointestinale (vomito, diarrea)</a:t>
            </a:r>
          </a:p>
          <a:p>
            <a:pPr>
              <a:buFontTx/>
              <a:buChar char="-"/>
            </a:pPr>
            <a:r>
              <a:rPr lang="it-IT" sz="2400" dirty="0"/>
              <a:t>Shock anafilattico (potenzialmente mortale)</a:t>
            </a:r>
          </a:p>
          <a:p>
            <a:pPr>
              <a:buFontTx/>
              <a:buChar char="-"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LA REAZIONE ALLERGICA SI MANIFESTA MASSIMO DOPO UN’ORA DOPO L’ESPOSIZIONE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89433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E062B9-A228-4CDF-BB68-D8F633718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QUALI SONO GLI ALLERGENI ALIMENTARI Più FREQUENTI?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039840-6994-417B-8677-15D00BDBF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it-IT" dirty="0"/>
              <a:t>CROSTACEI</a:t>
            </a:r>
          </a:p>
          <a:p>
            <a:r>
              <a:rPr lang="it-IT" dirty="0"/>
              <a:t>UOVA </a:t>
            </a:r>
          </a:p>
          <a:p>
            <a:r>
              <a:rPr lang="it-IT" dirty="0"/>
              <a:t>ARACHIDI</a:t>
            </a:r>
          </a:p>
          <a:p>
            <a:r>
              <a:rPr lang="it-IT" dirty="0"/>
              <a:t>SOIA</a:t>
            </a:r>
          </a:p>
          <a:p>
            <a:r>
              <a:rPr lang="it-IT" dirty="0"/>
              <a:t>FRUTTA A GUSCIO</a:t>
            </a:r>
          </a:p>
          <a:p>
            <a:r>
              <a:rPr lang="it-IT" dirty="0"/>
              <a:t>PROTEINE DEL LATTE</a:t>
            </a:r>
          </a:p>
          <a:p>
            <a:r>
              <a:rPr lang="it-IT" dirty="0"/>
              <a:t>PESCE</a:t>
            </a:r>
          </a:p>
          <a:p>
            <a:r>
              <a:rPr lang="it-IT" dirty="0"/>
              <a:t>SOLFITI NEL VINO</a:t>
            </a:r>
          </a:p>
          <a:p>
            <a:r>
              <a:rPr lang="it-IT" dirty="0"/>
              <a:t>SEDANO</a:t>
            </a:r>
          </a:p>
          <a:p>
            <a:r>
              <a:rPr lang="it-IT" dirty="0"/>
              <a:t>LUPINI</a:t>
            </a:r>
          </a:p>
          <a:p>
            <a:r>
              <a:rPr lang="it-IT" dirty="0"/>
              <a:t>SESAMO</a:t>
            </a:r>
          </a:p>
          <a:p>
            <a:r>
              <a:rPr lang="it-IT" dirty="0"/>
              <a:t>SENAPE</a:t>
            </a:r>
          </a:p>
          <a:p>
            <a:r>
              <a:rPr lang="it-IT" dirty="0"/>
              <a:t>CEREALI</a:t>
            </a:r>
          </a:p>
          <a:p>
            <a:r>
              <a:rPr lang="it-IT" dirty="0"/>
              <a:t>MOLLUSCHI</a:t>
            </a:r>
          </a:p>
        </p:txBody>
      </p:sp>
    </p:spTree>
    <p:extLst>
      <p:ext uri="{BB962C8B-B14F-4D97-AF65-F5344CB8AC3E}">
        <p14:creationId xmlns:p14="http://schemas.microsoft.com/office/powerpoint/2010/main" val="623770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822722F-4482-47C4-9944-500CB8BD2A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SI CURANO LE ALLERGIE ALIMENTARI?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A47965-F5A1-4602-B224-CD4FE5B14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/>
              <a:t>L’unico modo per evitare di avere allergie è ELIMINARE L’ALIMENTO che la crea. </a:t>
            </a:r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r>
              <a:rPr lang="it-IT" sz="2800" dirty="0"/>
              <a:t>È importantissimo saper leggere le etichette perché negli alimenti più impensabili si possono trovare allergeni nascosti. </a:t>
            </a:r>
          </a:p>
          <a:p>
            <a:pPr marL="0" indent="0">
              <a:buNone/>
            </a:pPr>
            <a:r>
              <a:rPr lang="it-IT" sz="2800" dirty="0"/>
              <a:t>Ricordiamoci che bastano piccolissime quantità di alimento con allergene per scatenare la reazione allergica. </a:t>
            </a:r>
          </a:p>
        </p:txBody>
      </p:sp>
    </p:spTree>
    <p:extLst>
      <p:ext uri="{BB962C8B-B14F-4D97-AF65-F5344CB8AC3E}">
        <p14:creationId xmlns:p14="http://schemas.microsoft.com/office/powerpoint/2010/main" val="4162305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47DED6-8153-4C40-805F-C69367593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INTOLLERANZA AL LATTOSIO 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DA2514-17C7-4466-9DCB-C817F18E9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1389893"/>
            <a:ext cx="10178322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/>
              <a:t>L’intolleranza al lattosio è data dall’incapacità di digerire il </a:t>
            </a:r>
            <a:r>
              <a:rPr lang="it-IT" sz="2800" b="1" dirty="0"/>
              <a:t>lattosio, </a:t>
            </a:r>
            <a:r>
              <a:rPr lang="it-IT" sz="2800" dirty="0"/>
              <a:t>il principale zucchero presente nel latte, questo perché manca, in alcuni individui l’enzima </a:t>
            </a:r>
            <a:r>
              <a:rPr lang="it-IT" sz="2800" b="1" dirty="0"/>
              <a:t>lattasi, </a:t>
            </a:r>
            <a:r>
              <a:rPr lang="it-IT" sz="2800" dirty="0"/>
              <a:t>che ha il compito di dividere questo disaccaride in glucosio e galattosio</a:t>
            </a:r>
          </a:p>
        </p:txBody>
      </p:sp>
      <p:pic>
        <p:nvPicPr>
          <p:cNvPr id="5" name="Immagine 4" descr="Immagine che contiene disegnando&#10;&#10;Descrizione generata automaticamente">
            <a:extLst>
              <a:ext uri="{FF2B5EF4-FFF2-40B4-BE49-F238E27FC236}">
                <a16:creationId xmlns:a16="http://schemas.microsoft.com/office/drawing/2014/main" id="{1183A8AA-9B78-436F-8720-9E46AF62F5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677" y="3429000"/>
            <a:ext cx="10271939" cy="3346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47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E716A6-5FB8-4362-B560-22CED6A36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7" y="645105"/>
            <a:ext cx="4357499" cy="1320855"/>
          </a:xfrm>
        </p:spPr>
        <p:txBody>
          <a:bodyPr>
            <a:normAutofit/>
          </a:bodyPr>
          <a:lstStyle/>
          <a:p>
            <a:r>
              <a:rPr lang="it-IT" sz="4400"/>
              <a:t>Sintomi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355667-C377-4DF2-8583-03E80B7995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51678" y="2286001"/>
            <a:ext cx="4363595" cy="3593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>
                <a:solidFill>
                  <a:schemeClr val="tx1"/>
                </a:solidFill>
              </a:rPr>
              <a:t>I sintomi sono prettamente gastrointestinali con episodi di nausea, vomito, diarrea, dolori addominali, perdita di sangue con le feci. </a:t>
            </a:r>
          </a:p>
          <a:p>
            <a:pPr marL="0" indent="0">
              <a:buNone/>
            </a:pPr>
            <a:r>
              <a:rPr lang="it-IT">
                <a:solidFill>
                  <a:schemeClr val="tx1"/>
                </a:solidFill>
              </a:rPr>
              <a:t>Questi sono dati dal lattosio che fermenta nel colon. </a:t>
            </a:r>
          </a:p>
        </p:txBody>
      </p:sp>
      <p:pic>
        <p:nvPicPr>
          <p:cNvPr id="5" name="Immagine 4" descr="Immagine che contiene cibo, vetro, tavolo, tazza&#10;&#10;Descrizione generata automaticamente">
            <a:extLst>
              <a:ext uri="{FF2B5EF4-FFF2-40B4-BE49-F238E27FC236}">
                <a16:creationId xmlns:a16="http://schemas.microsoft.com/office/drawing/2014/main" id="{55906401-569C-451B-B580-AD58BA4101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8193" y="1688105"/>
            <a:ext cx="5176744" cy="3508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84549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1092</Words>
  <Application>Microsoft Office PowerPoint</Application>
  <PresentationFormat>Widescreen</PresentationFormat>
  <Paragraphs>89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Gill Sans MT</vt:lpstr>
      <vt:lpstr>Impact</vt:lpstr>
      <vt:lpstr>Badge</vt:lpstr>
      <vt:lpstr>Le allergie,le intolleranze e la celiachia</vt:lpstr>
      <vt:lpstr>Le allergie: definizione</vt:lpstr>
      <vt:lpstr>Le allergie: come funzionano?</vt:lpstr>
      <vt:lpstr>Le allergie: come funzionano? 2</vt:lpstr>
      <vt:lpstr>Allergie: sintomi e segni</vt:lpstr>
      <vt:lpstr>QUALI SONO GLI ALLERGENI ALIMENTARI Più FREQUENTI?</vt:lpstr>
      <vt:lpstr>COME SI CURANO LE ALLERGIE ALIMENTARI?</vt:lpstr>
      <vt:lpstr>INTOLLERANZA AL LATTOSIO  </vt:lpstr>
      <vt:lpstr>Sintomi </vt:lpstr>
      <vt:lpstr>Diagnosi </vt:lpstr>
      <vt:lpstr>cura</vt:lpstr>
      <vt:lpstr>celiachia</vt:lpstr>
      <vt:lpstr>Il glutine</vt:lpstr>
      <vt:lpstr>Sintomi </vt:lpstr>
      <vt:lpstr>Gli alimenti da evitare</vt:lpstr>
      <vt:lpstr>Alimenti consentiti</vt:lpstr>
      <vt:lpstr>Norme di sicurezza in cucina </vt:lpstr>
      <vt:lpstr>Accorgimenti </vt:lpstr>
      <vt:lpstr>Compiti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allergie,le intolleranze e la celiachia</dc:title>
  <dc:creator>elisabetta canobbio</dc:creator>
  <cp:lastModifiedBy>elisabetta canobbio</cp:lastModifiedBy>
  <cp:revision>9</cp:revision>
  <dcterms:created xsi:type="dcterms:W3CDTF">2020-03-16T10:13:21Z</dcterms:created>
  <dcterms:modified xsi:type="dcterms:W3CDTF">2020-03-19T13:07:37Z</dcterms:modified>
</cp:coreProperties>
</file>