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7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572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68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33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569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70681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28227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5696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52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43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1671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51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8345A93-5841-4876-A7E8-ED98E88059A9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F0416E-7539-4D7F-881E-697AB4964499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047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y-personaltrainer.it/benessere/pomodoro.html" TargetMode="External"/><Relationship Id="rId13" Type="http://schemas.openxmlformats.org/officeDocument/2006/relationships/hyperlink" Target="https://www.my-personaltrainer.it/erboristeria/zucca.html" TargetMode="External"/><Relationship Id="rId18" Type="http://schemas.openxmlformats.org/officeDocument/2006/relationships/hyperlink" Target="https://www.my-personaltrainer.it/nutrizione/mandorle.html" TargetMode="External"/><Relationship Id="rId3" Type="http://schemas.openxmlformats.org/officeDocument/2006/relationships/hyperlink" Target="https://www.my-personaltrainer.it/alimentazione/verdura.html" TargetMode="External"/><Relationship Id="rId21" Type="http://schemas.openxmlformats.org/officeDocument/2006/relationships/hyperlink" Target="https://www.my-personaltrainer.it/soia.html" TargetMode="External"/><Relationship Id="rId7" Type="http://schemas.openxmlformats.org/officeDocument/2006/relationships/hyperlink" Target="https://www.my-personaltrainer.it/alimentazione/peperoni.html" TargetMode="External"/><Relationship Id="rId12" Type="http://schemas.openxmlformats.org/officeDocument/2006/relationships/hyperlink" Target="https://www.my-personaltrainer.it/benessere/anguria.html" TargetMode="External"/><Relationship Id="rId17" Type="http://schemas.openxmlformats.org/officeDocument/2006/relationships/hyperlink" Target="https://www.my-personaltrainer.it/tabelle-nutrizionali/pistacchi.htm" TargetMode="External"/><Relationship Id="rId2" Type="http://schemas.openxmlformats.org/officeDocument/2006/relationships/hyperlink" Target="https://www.my-personaltrainer.it/nutrizione/frutta.html" TargetMode="External"/><Relationship Id="rId16" Type="http://schemas.openxmlformats.org/officeDocument/2006/relationships/hyperlink" Target="https://www.my-personaltrainer.it/nutrizione/pinoli.html" TargetMode="External"/><Relationship Id="rId20" Type="http://schemas.openxmlformats.org/officeDocument/2006/relationships/hyperlink" Target="https://www.my-personaltrainer.it/Tv/Ricette/Verdure_e_Insalate/germogli-alfa-alfa-proprieta-e-preparazion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y-personaltrainer.it/benessere/arancia.html" TargetMode="External"/><Relationship Id="rId11" Type="http://schemas.openxmlformats.org/officeDocument/2006/relationships/hyperlink" Target="https://www.my-personaltrainer.it/benessere/melone.html" TargetMode="External"/><Relationship Id="rId5" Type="http://schemas.openxmlformats.org/officeDocument/2006/relationships/hyperlink" Target="https://www.my-personaltrainer.it/alimentazione/pere.html" TargetMode="External"/><Relationship Id="rId15" Type="http://schemas.openxmlformats.org/officeDocument/2006/relationships/hyperlink" Target="https://www.my-personaltrainer.it/nutrizione/nocciole.html" TargetMode="External"/><Relationship Id="rId23" Type="http://schemas.openxmlformats.org/officeDocument/2006/relationships/hyperlink" Target="https://www.my-personaltrainer.it/nutrizione/arachidi.html" TargetMode="External"/><Relationship Id="rId10" Type="http://schemas.openxmlformats.org/officeDocument/2006/relationships/hyperlink" Target="https://www.my-personaltrainer.it/nutrizione/zucchine.html" TargetMode="External"/><Relationship Id="rId19" Type="http://schemas.openxmlformats.org/officeDocument/2006/relationships/hyperlink" Target="https://www.my-personaltrainer.it/alimentazione/semi-germogliati.html" TargetMode="External"/><Relationship Id="rId4" Type="http://schemas.openxmlformats.org/officeDocument/2006/relationships/hyperlink" Target="https://www.my-personaltrainer.it/nutrizione/mela-mele.html" TargetMode="External"/><Relationship Id="rId9" Type="http://schemas.openxmlformats.org/officeDocument/2006/relationships/hyperlink" Target="https://www.my-personaltrainer.it/benessere/melanzane.html" TargetMode="External"/><Relationship Id="rId14" Type="http://schemas.openxmlformats.org/officeDocument/2006/relationships/hyperlink" Target="https://www.my-personaltrainer.it/alimentazione/noci.html" TargetMode="External"/><Relationship Id="rId22" Type="http://schemas.openxmlformats.org/officeDocument/2006/relationships/hyperlink" Target="https://www.my-personaltrainer.it/benessere/orzo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y-personaltrainer.it/nutrizione/pesce.html" TargetMode="External"/><Relationship Id="rId3" Type="http://schemas.openxmlformats.org/officeDocument/2006/relationships/hyperlink" Target="https://www.my-personaltrainer.it/salute/batteri.html" TargetMode="External"/><Relationship Id="rId7" Type="http://schemas.openxmlformats.org/officeDocument/2006/relationships/hyperlink" Target="https://www.my-personaltrainer.it/nutrizione/carne.html" TargetMode="External"/><Relationship Id="rId2" Type="http://schemas.openxmlformats.org/officeDocument/2006/relationships/hyperlink" Target="https://www.my-personaltrainer.it/benessere/muff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y-personaltrainer.it/miele.htm" TargetMode="External"/><Relationship Id="rId5" Type="http://schemas.openxmlformats.org/officeDocument/2006/relationships/hyperlink" Target="https://www.my-personaltrainer.it/nutrizione/latte.html" TargetMode="External"/><Relationship Id="rId10" Type="http://schemas.openxmlformats.org/officeDocument/2006/relationships/hyperlink" Target="https://www.my-personaltrainer.it/alimentazione/crostacei.html" TargetMode="External"/><Relationship Id="rId4" Type="http://schemas.openxmlformats.org/officeDocument/2006/relationships/hyperlink" Target="https://www.my-personaltrainer.it/nutrizione/uova.html" TargetMode="External"/><Relationship Id="rId9" Type="http://schemas.openxmlformats.org/officeDocument/2006/relationships/hyperlink" Target="https://www.my-personaltrainer.it/alimentazione/molluschi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-personaltrainer.it/nutrizione/latticini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cette.com/maggiorana/" TargetMode="External"/><Relationship Id="rId7" Type="http://schemas.openxmlformats.org/officeDocument/2006/relationships/image" Target="../media/image4.jpg"/><Relationship Id="rId2" Type="http://schemas.openxmlformats.org/officeDocument/2006/relationships/hyperlink" Target="http://www.ricette.com/oliv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icette.com/olio-di-semi/" TargetMode="External"/><Relationship Id="rId5" Type="http://schemas.openxmlformats.org/officeDocument/2006/relationships/hyperlink" Target="http://www.ricette.com/pepe/" TargetMode="External"/><Relationship Id="rId4" Type="http://schemas.openxmlformats.org/officeDocument/2006/relationships/hyperlink" Target="http://www.ricette.com/sal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11CE29-1C25-4E02-AF24-0710CA20DE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Dieta </a:t>
            </a:r>
            <a:r>
              <a:rPr lang="it-IT" dirty="0" err="1"/>
              <a:t>vegatariana</a:t>
            </a:r>
            <a:r>
              <a:rPr lang="it-IT" dirty="0"/>
              <a:t> e dieta vegana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7AD7E82-2D55-45D9-A11A-7EACB4FCA3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7226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FB1CDF-7E4A-4E0E-8D50-DAB312045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65647"/>
          </a:xfrm>
        </p:spPr>
        <p:txBody>
          <a:bodyPr/>
          <a:lstStyle/>
          <a:p>
            <a:r>
              <a:rPr lang="it-IT" dirty="0"/>
              <a:t>Altri tipi di diete vegane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F8173E-E4BB-4404-9C03-847B2CE2D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39563"/>
            <a:ext cx="10178322" cy="444003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Dieta </a:t>
            </a:r>
            <a:r>
              <a:rPr lang="it-IT" sz="2400" b="1" dirty="0"/>
              <a:t>vegana crudista: </a:t>
            </a:r>
            <a:r>
              <a:rPr lang="it-IT" sz="2400" dirty="0"/>
              <a:t>è una dieta vegana basata sul solo consumo </a:t>
            </a:r>
            <a:r>
              <a:rPr lang="it-IT" sz="2400" dirty="0">
                <a:solidFill>
                  <a:schemeClr val="tx1"/>
                </a:solidFill>
              </a:rPr>
              <a:t>di </a:t>
            </a:r>
            <a:r>
              <a:rPr lang="it-IT" sz="2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frutta</a:t>
            </a:r>
            <a:r>
              <a:rPr lang="it-IT" sz="2400" dirty="0">
                <a:solidFill>
                  <a:schemeClr val="tx1"/>
                </a:solidFill>
              </a:rPr>
              <a:t> e </a:t>
            </a:r>
            <a:r>
              <a:rPr lang="it-IT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verdure</a:t>
            </a:r>
            <a:r>
              <a:rPr lang="it-IT" sz="2400" dirty="0">
                <a:solidFill>
                  <a:schemeClr val="tx1"/>
                </a:solidFill>
              </a:rPr>
              <a:t> </a:t>
            </a:r>
            <a:r>
              <a:rPr lang="it-IT" sz="2400" dirty="0"/>
              <a:t>crude o lavorate a temperature non superiori ai 40°C.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Dieta </a:t>
            </a:r>
            <a:r>
              <a:rPr lang="it-IT" sz="2400" b="1" dirty="0" err="1"/>
              <a:t>fruttariana</a:t>
            </a:r>
            <a:r>
              <a:rPr lang="it-IT" sz="2400" b="1" dirty="0"/>
              <a:t>: </a:t>
            </a:r>
            <a:r>
              <a:rPr lang="it-IT" sz="2400" b="1" dirty="0">
                <a:solidFill>
                  <a:schemeClr val="tx1"/>
                </a:solidFill>
              </a:rPr>
              <a:t>è</a:t>
            </a:r>
            <a:r>
              <a:rPr lang="it-IT" sz="2400" dirty="0">
                <a:solidFill>
                  <a:schemeClr val="tx1"/>
                </a:solidFill>
              </a:rPr>
              <a:t> una dieta vegana che ammette solo il consumo di frutti: carnosi(</a:t>
            </a:r>
            <a:r>
              <a:rPr lang="it-IT" sz="2400" dirty="0" err="1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mela</a:t>
            </a:r>
            <a:r>
              <a:rPr lang="it-IT" sz="2400" dirty="0" err="1">
                <a:solidFill>
                  <a:schemeClr val="tx1"/>
                </a:solidFill>
              </a:rPr>
              <a:t>,</a:t>
            </a:r>
            <a:r>
              <a:rPr lang="it-IT" sz="2400" dirty="0" err="1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pera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arancia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peperone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pomodoro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melanzana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zucchina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melone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anguria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zucca</a:t>
            </a:r>
            <a:r>
              <a:rPr lang="it-IT" sz="2400" dirty="0">
                <a:solidFill>
                  <a:schemeClr val="tx1"/>
                </a:solidFill>
              </a:rPr>
              <a:t> </a:t>
            </a:r>
            <a:r>
              <a:rPr lang="it-IT" sz="2400" dirty="0" err="1">
                <a:solidFill>
                  <a:schemeClr val="tx1"/>
                </a:solidFill>
              </a:rPr>
              <a:t>ecc</a:t>
            </a:r>
            <a:r>
              <a:rPr lang="it-IT" sz="2400" dirty="0">
                <a:solidFill>
                  <a:schemeClr val="tx1"/>
                </a:solidFill>
              </a:rPr>
              <a:t>), i semi oleosi (</a:t>
            </a:r>
            <a:r>
              <a:rPr lang="it-IT" sz="2400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noci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nocciole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16" tooltip="Pinol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pinoli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pistacchi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mandorle</a:t>
            </a:r>
            <a:r>
              <a:rPr lang="it-IT" sz="2400" dirty="0">
                <a:solidFill>
                  <a:schemeClr val="tx1"/>
                </a:solidFill>
              </a:rPr>
              <a:t> </a:t>
            </a:r>
            <a:r>
              <a:rPr lang="it-IT" sz="2400" dirty="0" err="1">
                <a:solidFill>
                  <a:schemeClr val="tx1"/>
                </a:solidFill>
              </a:rPr>
              <a:t>ecc</a:t>
            </a:r>
            <a:r>
              <a:rPr lang="it-IT" sz="2400" dirty="0">
                <a:solidFill>
                  <a:schemeClr val="tx1"/>
                </a:solidFill>
              </a:rPr>
              <a:t>) e </a:t>
            </a:r>
            <a:r>
              <a:rPr lang="it-IT" sz="240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semi germogliati</a:t>
            </a:r>
            <a:r>
              <a:rPr lang="it-IT" sz="2400" dirty="0">
                <a:solidFill>
                  <a:schemeClr val="tx1"/>
                </a:solidFill>
              </a:rPr>
              <a:t> (</a:t>
            </a:r>
            <a:r>
              <a:rPr lang="it-IT" sz="240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alfa </a:t>
            </a:r>
            <a:r>
              <a:rPr lang="it-IT" sz="2400" dirty="0" err="1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alfa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soia</a:t>
            </a:r>
            <a:r>
              <a:rPr lang="it-IT" sz="2400" dirty="0">
                <a:solidFill>
                  <a:schemeClr val="tx1"/>
                </a:solidFill>
              </a:rPr>
              <a:t>, carota, </a:t>
            </a:r>
            <a:r>
              <a:rPr lang="it-IT" sz="240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orzo</a:t>
            </a:r>
            <a:r>
              <a:rPr lang="it-IT" sz="2400" dirty="0">
                <a:solidFill>
                  <a:schemeClr val="tx1"/>
                </a:solidFill>
              </a:rPr>
              <a:t>, </a:t>
            </a:r>
            <a:r>
              <a:rPr lang="it-IT" sz="2400" dirty="0">
                <a:solidFill>
                  <a:schemeClr val="tx1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arachidi</a:t>
            </a:r>
            <a:r>
              <a:rPr lang="it-IT" sz="2400" dirty="0">
                <a:solidFill>
                  <a:schemeClr val="tx1"/>
                </a:solidFill>
              </a:rPr>
              <a:t> </a:t>
            </a:r>
            <a:r>
              <a:rPr lang="it-IT" sz="2400" dirty="0" err="1">
                <a:solidFill>
                  <a:schemeClr val="tx1"/>
                </a:solidFill>
              </a:rPr>
              <a:t>ecc</a:t>
            </a:r>
            <a:r>
              <a:rPr lang="it-IT" sz="24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57183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19B9DB-320B-4A24-9DF3-6815A8980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compiti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96852E-E3B0-4C90-B5BF-30BEA552F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400" dirty="0"/>
              <a:t>Creare su un file in word 2 ricette bilanciate </a:t>
            </a:r>
          </a:p>
          <a:p>
            <a:pPr>
              <a:buFontTx/>
              <a:buChar char="-"/>
            </a:pPr>
            <a:r>
              <a:rPr lang="it-IT" sz="2400" dirty="0"/>
              <a:t>Una ricetta vegetariana</a:t>
            </a:r>
          </a:p>
          <a:p>
            <a:pPr>
              <a:buFontTx/>
              <a:buChar char="-"/>
            </a:pPr>
            <a:r>
              <a:rPr lang="it-IT" sz="2400" dirty="0"/>
              <a:t>Una ricetta vegana </a:t>
            </a:r>
          </a:p>
          <a:p>
            <a:pPr>
              <a:buFontTx/>
              <a:buChar char="-"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Ricorda che ad ogni pasto dobbiamo assumere carboidrati, proteine e fibre, il tutto condito con condimenti sani. </a:t>
            </a:r>
          </a:p>
          <a:p>
            <a:pPr marL="0" indent="0">
              <a:buNone/>
            </a:pPr>
            <a:r>
              <a:rPr lang="it-IT" sz="2400" dirty="0"/>
              <a:t>Utilizza la fantasia, non copiare tutto da internet! </a:t>
            </a:r>
          </a:p>
          <a:p>
            <a:pPr marL="0" indent="0">
              <a:buNone/>
            </a:pPr>
            <a:r>
              <a:rPr lang="it-IT" sz="2400" dirty="0"/>
              <a:t>Deve essere consegnato in formato word o power point entro venerdì 13. Se non hai un computer ricorda che puoi scaricare word sul tuo telefono. </a:t>
            </a:r>
          </a:p>
          <a:p>
            <a:pPr marL="0" indent="0">
              <a:buNone/>
            </a:pPr>
            <a:r>
              <a:rPr lang="it-IT" sz="2400" dirty="0"/>
              <a:t>Il compito </a:t>
            </a:r>
            <a:r>
              <a:rPr lang="it-IT" sz="2400"/>
              <a:t>verrà valutato.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0242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5A7C7C-D813-4BEC-A9A1-473E5E6A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dieta vegetariana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D51751-2B9A-4EE6-9A22-42E5D972D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Negli ultimi anni si è diffuso l’interesse sulla dieta vegetariana, anche a causa di malattie come il morbo della mucca pazza, l’influenza aviaria o l’aumento dell’incidenza di tumori al colon in persone che consumano grandi quantità di carni rosse. </a:t>
            </a:r>
          </a:p>
        </p:txBody>
      </p:sp>
    </p:spTree>
    <p:extLst>
      <p:ext uri="{BB962C8B-B14F-4D97-AF65-F5344CB8AC3E}">
        <p14:creationId xmlns:p14="http://schemas.microsoft.com/office/powerpoint/2010/main" val="23691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8329D7-A859-43FC-80ED-D2C126DE5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mangia un vegetariano?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B3B35F-C9BC-4FC6-8380-9FF5C3C87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251" y="1569309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Nell'immaginario comune, la dieta vegetariana viene spesso intesa come un regime alimentare semplice, privo di prodotti di origine animale.</a:t>
            </a:r>
            <a:br>
              <a:rPr lang="it-IT" sz="3200" dirty="0"/>
            </a:br>
            <a:r>
              <a:rPr lang="it-IT" sz="3200" dirty="0"/>
              <a:t>In realtà il concetto è ben più ampio, dato che nella grande famiglia del </a:t>
            </a:r>
            <a:r>
              <a:rPr lang="it-IT" sz="3200" dirty="0" err="1"/>
              <a:t>vegetarianesimo</a:t>
            </a:r>
            <a:r>
              <a:rPr lang="it-IT" sz="3200" dirty="0"/>
              <a:t> si possono far rientrare diversi modelli alimentari; vediamoli nel dettaglio.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7692F244-A3A0-4113-85D3-461B96FFDAE2}"/>
              </a:ext>
            </a:extLst>
          </p:cNvPr>
          <p:cNvSpPr/>
          <p:nvPr/>
        </p:nvSpPr>
        <p:spPr>
          <a:xfrm>
            <a:off x="7006281" y="5406081"/>
            <a:ext cx="4714103" cy="13283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NON SOLO VEGETALI!!!</a:t>
            </a:r>
          </a:p>
        </p:txBody>
      </p:sp>
    </p:spTree>
    <p:extLst>
      <p:ext uri="{BB962C8B-B14F-4D97-AF65-F5344CB8AC3E}">
        <p14:creationId xmlns:p14="http://schemas.microsoft.com/office/powerpoint/2010/main" val="2562892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1C4B23-EE84-40BE-A81A-C4EDD665A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DIETA LATTO-OVO VEGETARIANA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C5A4FD-BBF6-4DD0-B128-598C26897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072" y="1482812"/>
            <a:ext cx="5921420" cy="35935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/>
              <a:t>La dieta latto-ovo-vegetariana concede di nutrirsi di vegetali, di microorganismi (</a:t>
            </a:r>
            <a:r>
              <a:rPr lang="it-IT" sz="2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muffe</a:t>
            </a:r>
            <a:r>
              <a:rPr lang="it-IT" sz="2800" dirty="0">
                <a:solidFill>
                  <a:schemeClr val="accent2"/>
                </a:solidFill>
              </a:rPr>
              <a:t> e </a:t>
            </a:r>
            <a:r>
              <a:rPr lang="it-IT" sz="28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batteri</a:t>
            </a:r>
            <a:r>
              <a:rPr lang="it-IT" sz="2800" dirty="0"/>
              <a:t>) e di alimenti derivanti dagli animali, come </a:t>
            </a:r>
            <a:r>
              <a:rPr lang="it-IT" sz="28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uova</a:t>
            </a:r>
            <a:r>
              <a:rPr lang="it-IT" sz="2800" dirty="0">
                <a:solidFill>
                  <a:schemeClr val="accent2"/>
                </a:solidFill>
              </a:rPr>
              <a:t>, </a:t>
            </a:r>
            <a:r>
              <a:rPr lang="it-IT" sz="2800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latte</a:t>
            </a:r>
            <a:r>
              <a:rPr lang="it-IT" sz="2800" dirty="0"/>
              <a:t>, formaggi e </a:t>
            </a:r>
            <a:r>
              <a:rPr lang="it-IT" sz="280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miele</a:t>
            </a:r>
            <a:r>
              <a:rPr lang="it-IT" sz="2800" dirty="0"/>
              <a:t>.</a:t>
            </a:r>
          </a:p>
          <a:p>
            <a:pPr marL="0" indent="0">
              <a:buNone/>
            </a:pPr>
            <a:endParaRPr lang="it-IT" sz="2800" dirty="0"/>
          </a:p>
          <a:p>
            <a:pPr marL="0" indent="0" algn="just">
              <a:buNone/>
            </a:pPr>
            <a:r>
              <a:rPr lang="it-IT" sz="2800" dirty="0"/>
              <a:t>Esclude invece il consumo di </a:t>
            </a:r>
            <a:r>
              <a:rPr lang="it-IT" sz="28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carne</a:t>
            </a:r>
            <a:r>
              <a:rPr lang="it-IT" sz="2800" dirty="0"/>
              <a:t> e </a:t>
            </a:r>
            <a:r>
              <a:rPr lang="it-IT" sz="28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prodotti della pesca</a:t>
            </a:r>
            <a:r>
              <a:rPr lang="it-IT" sz="2800" dirty="0">
                <a:solidFill>
                  <a:srgbClr val="FF0000"/>
                </a:solidFill>
              </a:rPr>
              <a:t> </a:t>
            </a:r>
            <a:r>
              <a:rPr lang="it-IT" sz="2800" dirty="0">
                <a:solidFill>
                  <a:schemeClr val="tx1"/>
                </a:solidFill>
              </a:rPr>
              <a:t>(</a:t>
            </a:r>
            <a:r>
              <a:rPr lang="it-IT" sz="2800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molluschi</a:t>
            </a:r>
            <a:r>
              <a:rPr lang="it-IT" sz="2800" dirty="0">
                <a:solidFill>
                  <a:srgbClr val="FF0000"/>
                </a:solidFill>
              </a:rPr>
              <a:t> e </a:t>
            </a:r>
            <a:r>
              <a:rPr lang="it-IT" sz="2800" dirty="0">
                <a:solidFill>
                  <a:srgbClr val="FF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crostacei</a:t>
            </a:r>
            <a:r>
              <a:rPr lang="it-IT" sz="2800" dirty="0"/>
              <a:t> compresi).</a:t>
            </a:r>
          </a:p>
        </p:txBody>
      </p:sp>
      <p:sp>
        <p:nvSpPr>
          <p:cNvPr id="4" name="Segno di moltiplicazione 3">
            <a:extLst>
              <a:ext uri="{FF2B5EF4-FFF2-40B4-BE49-F238E27FC236}">
                <a16:creationId xmlns:a16="http://schemas.microsoft.com/office/drawing/2014/main" id="{3F3228DE-3C96-4FB0-8F51-DD5FD67382E0}"/>
              </a:ext>
            </a:extLst>
          </p:cNvPr>
          <p:cNvSpPr/>
          <p:nvPr/>
        </p:nvSpPr>
        <p:spPr>
          <a:xfrm>
            <a:off x="8365524" y="4108568"/>
            <a:ext cx="2199503" cy="202033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mile 4">
            <a:extLst>
              <a:ext uri="{FF2B5EF4-FFF2-40B4-BE49-F238E27FC236}">
                <a16:creationId xmlns:a16="http://schemas.microsoft.com/office/drawing/2014/main" id="{29BF1CB2-47AF-465D-AD8A-7137121EC5AF}"/>
              </a:ext>
            </a:extLst>
          </p:cNvPr>
          <p:cNvSpPr/>
          <p:nvPr/>
        </p:nvSpPr>
        <p:spPr>
          <a:xfrm>
            <a:off x="8445844" y="1676809"/>
            <a:ext cx="1507524" cy="155448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57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1">
            <a:extLst>
              <a:ext uri="{FF2B5EF4-FFF2-40B4-BE49-F238E27FC236}">
                <a16:creationId xmlns:a16="http://schemas.microsoft.com/office/drawing/2014/main" id="{CA77D789-9DE0-43A3-B196-F13CFECFA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35C426E-7AA5-4F5A-8E52-B14305C82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it-IT" dirty="0"/>
              <a:t>Dieta latto-ovo vegetariana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BC648B-BC3C-4674-B1FD-2F9F1C6D7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AC312D2E-21FD-4FE9-AC03-E2C19BCD4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Avocado toast:</a:t>
            </a:r>
          </a:p>
          <a:p>
            <a:pPr>
              <a:buFontTx/>
              <a:buChar char="-"/>
            </a:pPr>
            <a:r>
              <a:rPr lang="en-US" sz="3200" dirty="0"/>
              <a:t>Pan </a:t>
            </a:r>
            <a:r>
              <a:rPr lang="en-US" sz="3200" dirty="0" err="1"/>
              <a:t>integrale</a:t>
            </a:r>
            <a:endParaRPr lang="en-US" sz="3200" dirty="0"/>
          </a:p>
          <a:p>
            <a:pPr>
              <a:buFontTx/>
              <a:buChar char="-"/>
            </a:pPr>
            <a:r>
              <a:rPr lang="en-US" sz="3200" dirty="0"/>
              <a:t>Philadelphia </a:t>
            </a:r>
          </a:p>
          <a:p>
            <a:pPr marL="0" indent="0">
              <a:buNone/>
            </a:pPr>
            <a:r>
              <a:rPr lang="en-US" sz="3200" dirty="0"/>
              <a:t>- Salsa di avocado</a:t>
            </a:r>
          </a:p>
          <a:p>
            <a:pPr marL="0" indent="0">
              <a:buNone/>
            </a:pPr>
            <a:r>
              <a:rPr lang="en-US" sz="3200" dirty="0"/>
              <a:t>- </a:t>
            </a:r>
            <a:r>
              <a:rPr lang="en-US" sz="3200" dirty="0" err="1"/>
              <a:t>Uovo</a:t>
            </a:r>
            <a:r>
              <a:rPr lang="en-US" sz="3200" dirty="0"/>
              <a:t> </a:t>
            </a:r>
            <a:r>
              <a:rPr lang="en-US" sz="3200" dirty="0" err="1"/>
              <a:t>all’occhio</a:t>
            </a:r>
            <a:r>
              <a:rPr lang="en-US" sz="3200" dirty="0"/>
              <a:t> di </a:t>
            </a:r>
            <a:r>
              <a:rPr lang="en-US" sz="3200" dirty="0" err="1"/>
              <a:t>bue</a:t>
            </a:r>
            <a:r>
              <a:rPr lang="en-US" sz="3200" dirty="0"/>
              <a:t> 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D25B84A0-AD25-46F8-B081-2CCFABA992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08" r="27304"/>
          <a:stretch/>
        </p:blipFill>
        <p:spPr>
          <a:xfrm>
            <a:off x="7389812" y="10"/>
            <a:ext cx="4802188" cy="6857990"/>
          </a:xfrm>
          <a:custGeom>
            <a:avLst/>
            <a:gdLst/>
            <a:ahLst/>
            <a:cxnLst/>
            <a:rect l="l" t="t" r="r" b="b"/>
            <a:pathLst>
              <a:path w="4802188" h="6858000">
                <a:moveTo>
                  <a:pt x="0" y="0"/>
                </a:moveTo>
                <a:lnTo>
                  <a:pt x="4802188" y="0"/>
                </a:lnTo>
                <a:lnTo>
                  <a:pt x="4802188" y="6858000"/>
                </a:lnTo>
                <a:lnTo>
                  <a:pt x="0" y="6858000"/>
                </a:lnTo>
                <a:lnTo>
                  <a:pt x="4763" y="6791325"/>
                </a:lnTo>
                <a:lnTo>
                  <a:pt x="12700" y="6735762"/>
                </a:lnTo>
                <a:lnTo>
                  <a:pt x="22225" y="6683375"/>
                </a:lnTo>
                <a:lnTo>
                  <a:pt x="38100" y="6640512"/>
                </a:lnTo>
                <a:lnTo>
                  <a:pt x="53975" y="6597650"/>
                </a:lnTo>
                <a:lnTo>
                  <a:pt x="73025" y="6561137"/>
                </a:lnTo>
                <a:lnTo>
                  <a:pt x="92075" y="6523037"/>
                </a:lnTo>
                <a:lnTo>
                  <a:pt x="109538" y="6488112"/>
                </a:lnTo>
                <a:lnTo>
                  <a:pt x="127000" y="6448425"/>
                </a:lnTo>
                <a:lnTo>
                  <a:pt x="142875" y="6407150"/>
                </a:lnTo>
                <a:lnTo>
                  <a:pt x="157163" y="6361112"/>
                </a:lnTo>
                <a:lnTo>
                  <a:pt x="168275" y="6311900"/>
                </a:lnTo>
                <a:lnTo>
                  <a:pt x="176213" y="6251575"/>
                </a:lnTo>
                <a:lnTo>
                  <a:pt x="179388" y="6183312"/>
                </a:lnTo>
                <a:lnTo>
                  <a:pt x="176213" y="6113462"/>
                </a:lnTo>
                <a:lnTo>
                  <a:pt x="168275" y="6056312"/>
                </a:lnTo>
                <a:lnTo>
                  <a:pt x="157163" y="6003925"/>
                </a:lnTo>
                <a:lnTo>
                  <a:pt x="142875" y="5956300"/>
                </a:lnTo>
                <a:lnTo>
                  <a:pt x="127000" y="5915025"/>
                </a:lnTo>
                <a:lnTo>
                  <a:pt x="107950" y="5876925"/>
                </a:lnTo>
                <a:lnTo>
                  <a:pt x="88900" y="5840412"/>
                </a:lnTo>
                <a:lnTo>
                  <a:pt x="69850" y="5802312"/>
                </a:lnTo>
                <a:lnTo>
                  <a:pt x="52388" y="5762625"/>
                </a:lnTo>
                <a:lnTo>
                  <a:pt x="34925" y="5721350"/>
                </a:lnTo>
                <a:lnTo>
                  <a:pt x="20638" y="5675312"/>
                </a:lnTo>
                <a:lnTo>
                  <a:pt x="11113" y="5622925"/>
                </a:lnTo>
                <a:lnTo>
                  <a:pt x="1588" y="5562600"/>
                </a:lnTo>
                <a:lnTo>
                  <a:pt x="0" y="5494337"/>
                </a:lnTo>
                <a:lnTo>
                  <a:pt x="1588" y="5426075"/>
                </a:lnTo>
                <a:lnTo>
                  <a:pt x="11113" y="5365750"/>
                </a:lnTo>
                <a:lnTo>
                  <a:pt x="20638" y="5313362"/>
                </a:lnTo>
                <a:lnTo>
                  <a:pt x="34925" y="5268912"/>
                </a:lnTo>
                <a:lnTo>
                  <a:pt x="52388" y="5226050"/>
                </a:lnTo>
                <a:lnTo>
                  <a:pt x="69850" y="5186362"/>
                </a:lnTo>
                <a:lnTo>
                  <a:pt x="88900" y="5149850"/>
                </a:lnTo>
                <a:lnTo>
                  <a:pt x="107950" y="5114925"/>
                </a:lnTo>
                <a:lnTo>
                  <a:pt x="127000" y="5075237"/>
                </a:lnTo>
                <a:lnTo>
                  <a:pt x="142875" y="5033962"/>
                </a:lnTo>
                <a:lnTo>
                  <a:pt x="157163" y="4987925"/>
                </a:lnTo>
                <a:lnTo>
                  <a:pt x="168275" y="4935537"/>
                </a:lnTo>
                <a:lnTo>
                  <a:pt x="176213" y="4875212"/>
                </a:lnTo>
                <a:lnTo>
                  <a:pt x="179388" y="4806950"/>
                </a:lnTo>
                <a:lnTo>
                  <a:pt x="176213" y="4738687"/>
                </a:lnTo>
                <a:lnTo>
                  <a:pt x="168275" y="4678362"/>
                </a:lnTo>
                <a:lnTo>
                  <a:pt x="157163" y="4625975"/>
                </a:lnTo>
                <a:lnTo>
                  <a:pt x="142875" y="4579937"/>
                </a:lnTo>
                <a:lnTo>
                  <a:pt x="127000" y="4537075"/>
                </a:lnTo>
                <a:lnTo>
                  <a:pt x="107950" y="4498975"/>
                </a:lnTo>
                <a:lnTo>
                  <a:pt x="69850" y="4424362"/>
                </a:lnTo>
                <a:lnTo>
                  <a:pt x="52388" y="4386262"/>
                </a:lnTo>
                <a:lnTo>
                  <a:pt x="34925" y="4343400"/>
                </a:lnTo>
                <a:lnTo>
                  <a:pt x="20638" y="4297362"/>
                </a:lnTo>
                <a:lnTo>
                  <a:pt x="11113" y="4244975"/>
                </a:lnTo>
                <a:lnTo>
                  <a:pt x="1588" y="4186237"/>
                </a:lnTo>
                <a:lnTo>
                  <a:pt x="0" y="4116387"/>
                </a:lnTo>
                <a:lnTo>
                  <a:pt x="1588" y="4048125"/>
                </a:lnTo>
                <a:lnTo>
                  <a:pt x="11113" y="3987800"/>
                </a:lnTo>
                <a:lnTo>
                  <a:pt x="20638" y="3935412"/>
                </a:lnTo>
                <a:lnTo>
                  <a:pt x="34925" y="3890962"/>
                </a:lnTo>
                <a:lnTo>
                  <a:pt x="52388" y="3848100"/>
                </a:lnTo>
                <a:lnTo>
                  <a:pt x="69850" y="3811587"/>
                </a:lnTo>
                <a:lnTo>
                  <a:pt x="107950" y="3736975"/>
                </a:lnTo>
                <a:lnTo>
                  <a:pt x="127000" y="3697287"/>
                </a:lnTo>
                <a:lnTo>
                  <a:pt x="142875" y="3656012"/>
                </a:lnTo>
                <a:lnTo>
                  <a:pt x="157163" y="3609975"/>
                </a:lnTo>
                <a:lnTo>
                  <a:pt x="168275" y="3557587"/>
                </a:lnTo>
                <a:lnTo>
                  <a:pt x="176213" y="3497262"/>
                </a:lnTo>
                <a:lnTo>
                  <a:pt x="179388" y="3427412"/>
                </a:lnTo>
                <a:lnTo>
                  <a:pt x="176213" y="3360737"/>
                </a:lnTo>
                <a:lnTo>
                  <a:pt x="168275" y="3300412"/>
                </a:lnTo>
                <a:lnTo>
                  <a:pt x="157163" y="3248025"/>
                </a:lnTo>
                <a:lnTo>
                  <a:pt x="142875" y="3201987"/>
                </a:lnTo>
                <a:lnTo>
                  <a:pt x="127000" y="3160712"/>
                </a:lnTo>
                <a:lnTo>
                  <a:pt x="107950" y="3121025"/>
                </a:lnTo>
                <a:lnTo>
                  <a:pt x="88900" y="3084512"/>
                </a:lnTo>
                <a:lnTo>
                  <a:pt x="69850" y="3046412"/>
                </a:lnTo>
                <a:lnTo>
                  <a:pt x="52388" y="3009900"/>
                </a:lnTo>
                <a:lnTo>
                  <a:pt x="34925" y="2967037"/>
                </a:lnTo>
                <a:lnTo>
                  <a:pt x="20638" y="2922587"/>
                </a:lnTo>
                <a:lnTo>
                  <a:pt x="11113" y="2868612"/>
                </a:lnTo>
                <a:lnTo>
                  <a:pt x="1588" y="2809875"/>
                </a:lnTo>
                <a:lnTo>
                  <a:pt x="0" y="2741612"/>
                </a:lnTo>
                <a:lnTo>
                  <a:pt x="1588" y="2671762"/>
                </a:lnTo>
                <a:lnTo>
                  <a:pt x="11113" y="2613025"/>
                </a:lnTo>
                <a:lnTo>
                  <a:pt x="20638" y="2560637"/>
                </a:lnTo>
                <a:lnTo>
                  <a:pt x="34925" y="2513012"/>
                </a:lnTo>
                <a:lnTo>
                  <a:pt x="52388" y="2471737"/>
                </a:lnTo>
                <a:lnTo>
                  <a:pt x="69850" y="2433637"/>
                </a:lnTo>
                <a:lnTo>
                  <a:pt x="88900" y="2395537"/>
                </a:lnTo>
                <a:lnTo>
                  <a:pt x="107950" y="2359025"/>
                </a:lnTo>
                <a:lnTo>
                  <a:pt x="127000" y="2319337"/>
                </a:lnTo>
                <a:lnTo>
                  <a:pt x="142875" y="2278062"/>
                </a:lnTo>
                <a:lnTo>
                  <a:pt x="157163" y="2232025"/>
                </a:lnTo>
                <a:lnTo>
                  <a:pt x="168275" y="2179637"/>
                </a:lnTo>
                <a:lnTo>
                  <a:pt x="176213" y="2119312"/>
                </a:lnTo>
                <a:lnTo>
                  <a:pt x="179388" y="2051050"/>
                </a:lnTo>
                <a:lnTo>
                  <a:pt x="176213" y="1982787"/>
                </a:lnTo>
                <a:lnTo>
                  <a:pt x="168275" y="1922462"/>
                </a:lnTo>
                <a:lnTo>
                  <a:pt x="157163" y="1870075"/>
                </a:lnTo>
                <a:lnTo>
                  <a:pt x="142875" y="1824037"/>
                </a:lnTo>
                <a:lnTo>
                  <a:pt x="127000" y="1782762"/>
                </a:lnTo>
                <a:lnTo>
                  <a:pt x="107950" y="1743075"/>
                </a:lnTo>
                <a:lnTo>
                  <a:pt x="88900" y="1708150"/>
                </a:lnTo>
                <a:lnTo>
                  <a:pt x="69850" y="1671637"/>
                </a:lnTo>
                <a:lnTo>
                  <a:pt x="52388" y="1631950"/>
                </a:lnTo>
                <a:lnTo>
                  <a:pt x="34925" y="1589087"/>
                </a:lnTo>
                <a:lnTo>
                  <a:pt x="20638" y="1544637"/>
                </a:lnTo>
                <a:lnTo>
                  <a:pt x="11113" y="1492250"/>
                </a:lnTo>
                <a:lnTo>
                  <a:pt x="1588" y="1431925"/>
                </a:lnTo>
                <a:lnTo>
                  <a:pt x="0" y="1363662"/>
                </a:lnTo>
                <a:lnTo>
                  <a:pt x="1588" y="1295400"/>
                </a:lnTo>
                <a:lnTo>
                  <a:pt x="11113" y="1235075"/>
                </a:lnTo>
                <a:lnTo>
                  <a:pt x="20638" y="1182687"/>
                </a:lnTo>
                <a:lnTo>
                  <a:pt x="34925" y="1136650"/>
                </a:lnTo>
                <a:lnTo>
                  <a:pt x="52388" y="1095375"/>
                </a:lnTo>
                <a:lnTo>
                  <a:pt x="69850" y="1055687"/>
                </a:lnTo>
                <a:lnTo>
                  <a:pt x="88900" y="1017587"/>
                </a:lnTo>
                <a:lnTo>
                  <a:pt x="107950" y="981075"/>
                </a:lnTo>
                <a:lnTo>
                  <a:pt x="127000" y="942975"/>
                </a:lnTo>
                <a:lnTo>
                  <a:pt x="142875" y="901700"/>
                </a:lnTo>
                <a:lnTo>
                  <a:pt x="157163" y="854075"/>
                </a:lnTo>
                <a:lnTo>
                  <a:pt x="168275" y="801687"/>
                </a:lnTo>
                <a:lnTo>
                  <a:pt x="176213" y="744537"/>
                </a:lnTo>
                <a:lnTo>
                  <a:pt x="179388" y="673100"/>
                </a:lnTo>
                <a:lnTo>
                  <a:pt x="176213" y="606425"/>
                </a:lnTo>
                <a:lnTo>
                  <a:pt x="168275" y="546100"/>
                </a:lnTo>
                <a:lnTo>
                  <a:pt x="157163" y="496887"/>
                </a:lnTo>
                <a:lnTo>
                  <a:pt x="142875" y="450850"/>
                </a:lnTo>
                <a:lnTo>
                  <a:pt x="127000" y="409575"/>
                </a:lnTo>
                <a:lnTo>
                  <a:pt x="109538" y="369887"/>
                </a:lnTo>
                <a:lnTo>
                  <a:pt x="92075" y="334962"/>
                </a:lnTo>
                <a:lnTo>
                  <a:pt x="73025" y="296862"/>
                </a:lnTo>
                <a:lnTo>
                  <a:pt x="53975" y="260350"/>
                </a:lnTo>
                <a:lnTo>
                  <a:pt x="38100" y="217487"/>
                </a:lnTo>
                <a:lnTo>
                  <a:pt x="22225" y="174625"/>
                </a:lnTo>
                <a:lnTo>
                  <a:pt x="12700" y="122237"/>
                </a:lnTo>
                <a:lnTo>
                  <a:pt x="4763" y="666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345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19099C-755B-4BF1-AE4A-5BDC5288C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it-IT" sz="4400"/>
              <a:t>Dieta latto-vegetariana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B20CC0-C723-4384-BFE1-01E32C637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La dieta latto-vegetariana </a:t>
            </a:r>
            <a:r>
              <a:rPr lang="it-IT" b="1" dirty="0"/>
              <a:t>esclude anche le uova</a:t>
            </a:r>
            <a:r>
              <a:rPr lang="it-IT" dirty="0"/>
              <a:t>, ma </a:t>
            </a:r>
            <a:r>
              <a:rPr lang="it-IT" b="1" dirty="0">
                <a:solidFill>
                  <a:schemeClr val="accent2"/>
                </a:solidFill>
              </a:rPr>
              <a:t>sono concessi il latte e i derivati</a:t>
            </a:r>
            <a:r>
              <a:rPr lang="it-IT" dirty="0"/>
              <a:t>; il consumo di miele è a discrezione.</a:t>
            </a:r>
          </a:p>
        </p:txBody>
      </p:sp>
      <p:pic>
        <p:nvPicPr>
          <p:cNvPr id="5" name="Immagine 4" descr="Immagine che contiene cibo, tavolo, sedendo, piatto&#10;&#10;Descrizione generata automaticamente">
            <a:extLst>
              <a:ext uri="{FF2B5EF4-FFF2-40B4-BE49-F238E27FC236}">
                <a16:creationId xmlns:a16="http://schemas.microsoft.com/office/drawing/2014/main" id="{E4CCEA3E-FED4-4CB3-930B-D3256FF8ED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57" r="2" b="19025"/>
          <a:stretch/>
        </p:blipFill>
        <p:spPr>
          <a:xfrm>
            <a:off x="6096000" y="580713"/>
            <a:ext cx="5414304" cy="5407737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280B8E63-D7D5-4298-BE80-906E8ADDA85D}"/>
              </a:ext>
            </a:extLst>
          </p:cNvPr>
          <p:cNvSpPr txBox="1"/>
          <p:nvPr/>
        </p:nvSpPr>
        <p:spPr>
          <a:xfrm>
            <a:off x="2515022" y="3965834"/>
            <a:ext cx="33440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Bagel vegetariano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1 bagel</a:t>
            </a:r>
          </a:p>
          <a:p>
            <a:pPr marL="285750" indent="-285750">
              <a:buFontTx/>
              <a:buChar char="-"/>
            </a:pPr>
            <a:r>
              <a:rPr lang="it-IT" dirty="0"/>
              <a:t>Pomodorini</a:t>
            </a:r>
          </a:p>
          <a:p>
            <a:pPr marL="285750" indent="-285750">
              <a:buFontTx/>
              <a:buChar char="-"/>
            </a:pPr>
            <a:r>
              <a:rPr lang="it-IT" dirty="0"/>
              <a:t>Mozzarella</a:t>
            </a:r>
          </a:p>
          <a:p>
            <a:pPr marL="285750" indent="-285750">
              <a:buFontTx/>
              <a:buChar char="-"/>
            </a:pPr>
            <a:r>
              <a:rPr lang="it-IT" dirty="0"/>
              <a:t>Melanzane</a:t>
            </a:r>
          </a:p>
          <a:p>
            <a:pPr marL="285750" indent="-285750">
              <a:buFontTx/>
              <a:buChar char="-"/>
            </a:pPr>
            <a:r>
              <a:rPr lang="it-IT" dirty="0"/>
              <a:t>Olio di oliva</a:t>
            </a:r>
          </a:p>
        </p:txBody>
      </p:sp>
    </p:spTree>
    <p:extLst>
      <p:ext uri="{BB962C8B-B14F-4D97-AF65-F5344CB8AC3E}">
        <p14:creationId xmlns:p14="http://schemas.microsoft.com/office/powerpoint/2010/main" val="1475041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">
            <a:extLst>
              <a:ext uri="{FF2B5EF4-FFF2-40B4-BE49-F238E27FC236}">
                <a16:creationId xmlns:a16="http://schemas.microsoft.com/office/drawing/2014/main" id="{B217C2AD-51B4-40CE-A71F-F5D3F846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6F1BF92E-23CF-4BFE-9E1F-C359BACFA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3">
            <a:extLst>
              <a:ext uri="{FF2B5EF4-FFF2-40B4-BE49-F238E27FC236}">
                <a16:creationId xmlns:a16="http://schemas.microsoft.com/office/drawing/2014/main" id="{DFEF8384-2545-4ACD-9071-49DD1CFC4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F77DB8FA-61A7-4DE7-A777-6D258D172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4695443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A9163F0-A3CE-481C-902D-09F68A08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464" y="643464"/>
            <a:ext cx="4294714" cy="21615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 spc="800" dirty="0" err="1">
                <a:solidFill>
                  <a:srgbClr val="2A1A00"/>
                </a:solidFill>
              </a:rPr>
              <a:t>Dieta</a:t>
            </a:r>
            <a:r>
              <a:rPr lang="en-US" sz="4400" spc="800" dirty="0">
                <a:solidFill>
                  <a:srgbClr val="2A1A00"/>
                </a:solidFill>
              </a:rPr>
              <a:t> ovo-</a:t>
            </a:r>
            <a:r>
              <a:rPr lang="en-US" sz="4400" spc="800" dirty="0" err="1">
                <a:solidFill>
                  <a:srgbClr val="2A1A00"/>
                </a:solidFill>
              </a:rPr>
              <a:t>vegetariana</a:t>
            </a:r>
            <a:endParaRPr lang="en-US" sz="4400" spc="800" dirty="0">
              <a:solidFill>
                <a:srgbClr val="2A1A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707E13-A7CB-4FC5-A563-A8E3EE745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71" y="2456410"/>
            <a:ext cx="3437290" cy="9920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400" b="1" cap="all" spc="400" dirty="0">
                <a:solidFill>
                  <a:srgbClr val="F3F3F2"/>
                </a:solidFill>
              </a:rPr>
              <a:t>La </a:t>
            </a:r>
            <a:r>
              <a:rPr lang="en-US" sz="1400" b="1" cap="all" spc="400" dirty="0" err="1">
                <a:solidFill>
                  <a:srgbClr val="F3F3F2"/>
                </a:solidFill>
              </a:rPr>
              <a:t>dieta</a:t>
            </a:r>
            <a:r>
              <a:rPr lang="en-US" sz="1400" b="1" cap="all" spc="400" dirty="0">
                <a:solidFill>
                  <a:srgbClr val="F3F3F2"/>
                </a:solidFill>
              </a:rPr>
              <a:t> ovo-</a:t>
            </a:r>
            <a:r>
              <a:rPr lang="en-US" sz="1400" b="1" cap="all" spc="400" dirty="0" err="1">
                <a:solidFill>
                  <a:srgbClr val="F3F3F2"/>
                </a:solidFill>
              </a:rPr>
              <a:t>vegetariana</a:t>
            </a:r>
            <a:r>
              <a:rPr lang="en-US" sz="1400" b="1" cap="all" spc="400" dirty="0">
                <a:solidFill>
                  <a:srgbClr val="F3F3F2"/>
                </a:solidFill>
              </a:rPr>
              <a:t> </a:t>
            </a:r>
            <a:r>
              <a:rPr lang="en-US" sz="1400" b="1" cap="all" spc="400" dirty="0" err="1">
                <a:solidFill>
                  <a:srgbClr val="F3F3F2"/>
                </a:solidFill>
              </a:rPr>
              <a:t>elimina</a:t>
            </a:r>
            <a:r>
              <a:rPr lang="en-US" sz="1400" b="1" cap="all" spc="400" dirty="0">
                <a:solidFill>
                  <a:srgbClr val="F3F3F2"/>
                </a:solidFill>
              </a:rPr>
              <a:t> </a:t>
            </a:r>
            <a:r>
              <a:rPr lang="en-US" sz="1400" b="1" cap="all" spc="400" dirty="0" err="1">
                <a:solidFill>
                  <a:srgbClr val="F3F3F2"/>
                </a:solidFill>
              </a:rPr>
              <a:t>il</a:t>
            </a:r>
            <a:r>
              <a:rPr lang="en-US" sz="1400" b="1" cap="all" spc="400" dirty="0">
                <a:solidFill>
                  <a:srgbClr val="F3F3F2"/>
                </a:solidFill>
              </a:rPr>
              <a:t> latte e </a:t>
            </a:r>
            <a:r>
              <a:rPr lang="en-US" sz="1400" b="1" cap="all" spc="400" dirty="0" err="1">
                <a:solidFill>
                  <a:srgbClr val="F3F3F2"/>
                </a:solidFill>
              </a:rPr>
              <a:t>derivati</a:t>
            </a:r>
            <a:r>
              <a:rPr lang="en-US" sz="1400" b="1" cap="all" spc="400" dirty="0">
                <a:solidFill>
                  <a:srgbClr val="F3F3F2"/>
                </a:solidFill>
              </a:rPr>
              <a:t> ma concede le </a:t>
            </a:r>
            <a:r>
              <a:rPr lang="en-US" sz="1400" b="1" cap="all" spc="400" dirty="0" err="1">
                <a:solidFill>
                  <a:srgbClr val="F3F3F2"/>
                </a:solidFill>
              </a:rPr>
              <a:t>uova</a:t>
            </a:r>
            <a:r>
              <a:rPr lang="en-US" sz="1400" b="1" cap="all" spc="400" dirty="0">
                <a:solidFill>
                  <a:srgbClr val="F3F3F2"/>
                </a:solidFill>
              </a:rPr>
              <a:t>. </a:t>
            </a:r>
          </a:p>
        </p:txBody>
      </p:sp>
      <p:pic>
        <p:nvPicPr>
          <p:cNvPr id="5" name="Immagine 4" descr="Immagine che contiene cibo, piatto, broccoli, ciotola&#10;&#10;Descrizione generata automaticamente">
            <a:extLst>
              <a:ext uri="{FF2B5EF4-FFF2-40B4-BE49-F238E27FC236}">
                <a16:creationId xmlns:a16="http://schemas.microsoft.com/office/drawing/2014/main" id="{9872945C-23A9-4069-A9DF-75B1E476B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297" y="1611511"/>
            <a:ext cx="6220332" cy="363889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FF89770-FB0A-4C03-8FFC-24A67CA0DD5D}"/>
              </a:ext>
            </a:extLst>
          </p:cNvPr>
          <p:cNvSpPr txBox="1"/>
          <p:nvPr/>
        </p:nvSpPr>
        <p:spPr>
          <a:xfrm>
            <a:off x="283464" y="3614351"/>
            <a:ext cx="39981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Bowl vegetariana</a:t>
            </a:r>
          </a:p>
          <a:p>
            <a:endParaRPr lang="it-IT" sz="2400" dirty="0"/>
          </a:p>
          <a:p>
            <a:pPr marL="285750" indent="-285750">
              <a:buFontTx/>
              <a:buChar char="-"/>
            </a:pPr>
            <a:r>
              <a:rPr lang="it-IT" sz="2400" dirty="0"/>
              <a:t>Cavolo nero</a:t>
            </a:r>
          </a:p>
          <a:p>
            <a:pPr marL="285750" indent="-285750">
              <a:buFontTx/>
              <a:buChar char="-"/>
            </a:pPr>
            <a:r>
              <a:rPr lang="it-IT" sz="2400" dirty="0"/>
              <a:t>Semi sesamo</a:t>
            </a:r>
          </a:p>
          <a:p>
            <a:pPr marL="285750" indent="-285750">
              <a:buFontTx/>
              <a:buChar char="-"/>
            </a:pPr>
            <a:r>
              <a:rPr lang="it-IT" sz="2400" dirty="0"/>
              <a:t>Carote julienne </a:t>
            </a:r>
          </a:p>
          <a:p>
            <a:pPr marL="285750" indent="-285750">
              <a:buFontTx/>
              <a:buChar char="-"/>
            </a:pPr>
            <a:r>
              <a:rPr lang="it-IT" sz="2400" dirty="0"/>
              <a:t>Riso Venere</a:t>
            </a:r>
          </a:p>
          <a:p>
            <a:pPr marL="285750" indent="-285750">
              <a:buFontTx/>
              <a:buChar char="-"/>
            </a:pPr>
            <a:r>
              <a:rPr lang="it-IT" sz="2400" dirty="0"/>
              <a:t>Uova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91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19145D-3623-4D1D-BD9E-9C6C00FC1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Dieta vegana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F47517-8F7F-44C8-A8B9-E6BEC7107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2800" dirty="0"/>
              <a:t>La dieta vegana rinuncia a tutti i prodotti che implicano il coinvolgimento animale, comprese </a:t>
            </a:r>
            <a:r>
              <a:rPr lang="it-IT" sz="2800" b="1" u="sng" dirty="0">
                <a:solidFill>
                  <a:srgbClr val="FF0000"/>
                </a:solidFill>
              </a:rPr>
              <a:t>le uova e i derivati, come i </a:t>
            </a:r>
            <a:r>
              <a:rPr lang="it-IT" sz="2800" b="1" u="sng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latticini</a:t>
            </a:r>
            <a:r>
              <a:rPr lang="it-IT" sz="2800" b="1" u="sng" dirty="0">
                <a:solidFill>
                  <a:srgbClr val="FF0000"/>
                </a:solidFill>
              </a:rPr>
              <a:t> e il miele</a:t>
            </a:r>
            <a:r>
              <a:rPr lang="it-IT" sz="2800" dirty="0"/>
              <a:t>. Rappresenta la dieta vegetariana "in senso stretto".</a:t>
            </a:r>
          </a:p>
          <a:p>
            <a:pPr marL="0" indent="0" algn="just">
              <a:buNone/>
            </a:pPr>
            <a:r>
              <a:rPr lang="it-IT" sz="2800" dirty="0"/>
              <a:t>NON SOLO A LIVELLO ALIMENTARE</a:t>
            </a:r>
          </a:p>
          <a:p>
            <a:pPr marL="0" indent="0" algn="just">
              <a:buNone/>
            </a:pPr>
            <a:r>
              <a:rPr lang="it-IT" sz="2800" dirty="0"/>
              <a:t>Le persone che adottano uno stile di vita vegano tendenzialmente sono più attente a rispettare l’ambiente con delle scelte responsabili, ad esempio evitano l’utilizzo di capi in lana, pelliccia e in seta (fatta dai bachi, particolare tipo di bruchi), andando quindi ad evitare lo sfruttamento animale. </a:t>
            </a:r>
          </a:p>
        </p:txBody>
      </p:sp>
    </p:spTree>
    <p:extLst>
      <p:ext uri="{BB962C8B-B14F-4D97-AF65-F5344CB8AC3E}">
        <p14:creationId xmlns:p14="http://schemas.microsoft.com/office/powerpoint/2010/main" val="427305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3616A8-231B-4C4A-9F5A-2946B232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1640894"/>
          </a:xfrm>
        </p:spPr>
        <p:txBody>
          <a:bodyPr anchor="t">
            <a:normAutofit/>
          </a:bodyPr>
          <a:lstStyle/>
          <a:p>
            <a:r>
              <a:rPr lang="it-IT" sz="3700"/>
              <a:t>Polpette vegane alla quinoa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98B0126-D937-49AF-BE15-71E785B3E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3672489" cy="3940844"/>
          </a:xfrm>
        </p:spPr>
        <p:txBody>
          <a:bodyPr>
            <a:normAutofit lnSpcReduction="10000"/>
          </a:bodyPr>
          <a:lstStyle/>
          <a:p>
            <a:r>
              <a:rPr lang="it-IT" sz="2400" dirty="0">
                <a:solidFill>
                  <a:schemeClr val="tx1"/>
                </a:solidFill>
              </a:rPr>
              <a:t>100 grammi di </a:t>
            </a:r>
            <a:r>
              <a:rPr lang="it-IT" sz="2400" dirty="0" err="1">
                <a:solidFill>
                  <a:schemeClr val="tx1"/>
                </a:solidFill>
              </a:rPr>
              <a:t>Quinoa</a:t>
            </a:r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1 Patata</a:t>
            </a:r>
          </a:p>
          <a:p>
            <a:r>
              <a:rPr lang="it-IT" sz="2400" dirty="0">
                <a:solidFill>
                  <a:schemeClr val="tx1"/>
                </a:solidFill>
              </a:rPr>
              <a:t>100 grammi di </a:t>
            </a:r>
            <a:r>
              <a:rPr lang="it-IT" sz="2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Olive verdi</a:t>
            </a:r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quanto basta di </a:t>
            </a:r>
            <a:r>
              <a:rPr lang="it-IT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Maggiorana</a:t>
            </a:r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quanto basta di </a:t>
            </a:r>
            <a:r>
              <a:rPr lang="it-IT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Sale</a:t>
            </a:r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quanto basta di </a:t>
            </a:r>
            <a:r>
              <a:rPr lang="it-IT" sz="24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Pepe</a:t>
            </a:r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quanto basta di </a:t>
            </a:r>
            <a:r>
              <a:rPr lang="it-IT" sz="24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Olio di semi</a:t>
            </a:r>
            <a:endParaRPr lang="it-IT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5" name="Segnaposto contenuto 4" descr="Immagine che contiene tavolo, cibo, piatto, interni&#10;&#10;Descrizione generata automaticamente">
            <a:extLst>
              <a:ext uri="{FF2B5EF4-FFF2-40B4-BE49-F238E27FC236}">
                <a16:creationId xmlns:a16="http://schemas.microsoft.com/office/drawing/2014/main" id="{55692769-8FA9-4D43-85A4-657EB47666D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36" r="15871" b="1"/>
          <a:stretch/>
        </p:blipFill>
        <p:spPr>
          <a:xfrm>
            <a:off x="5279472" y="645107"/>
            <a:ext cx="5995465" cy="559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14398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Verde gia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312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Impact</vt:lpstr>
      <vt:lpstr>Badge</vt:lpstr>
      <vt:lpstr>Dieta vegatariana e dieta vegana</vt:lpstr>
      <vt:lpstr>La dieta vegetariana</vt:lpstr>
      <vt:lpstr>Cosa mangia un vegetariano?</vt:lpstr>
      <vt:lpstr>DIETA LATTO-OVO VEGETARIANA</vt:lpstr>
      <vt:lpstr>Dieta latto-ovo vegetariana</vt:lpstr>
      <vt:lpstr>Dieta latto-vegetariana</vt:lpstr>
      <vt:lpstr>Dieta ovo-vegetariana</vt:lpstr>
      <vt:lpstr>Dieta vegana </vt:lpstr>
      <vt:lpstr>Polpette vegane alla quinoa</vt:lpstr>
      <vt:lpstr>Altri tipi di diete vegane</vt:lpstr>
      <vt:lpstr>compiti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 vegatariana e dieta vegana</dc:title>
  <dc:creator>elisabetta canobbio</dc:creator>
  <cp:lastModifiedBy>elisabetta canobbio</cp:lastModifiedBy>
  <cp:revision>3</cp:revision>
  <dcterms:created xsi:type="dcterms:W3CDTF">2020-03-08T13:58:30Z</dcterms:created>
  <dcterms:modified xsi:type="dcterms:W3CDTF">2020-03-08T15:44:57Z</dcterms:modified>
</cp:coreProperties>
</file>