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0" r:id="rId1"/>
  </p:sldMasterIdLst>
  <p:notesMasterIdLst>
    <p:notesMasterId r:id="rId10"/>
  </p:notesMasterIdLst>
  <p:sldIdLst>
    <p:sldId id="256" r:id="rId2"/>
    <p:sldId id="263" r:id="rId3"/>
    <p:sldId id="257" r:id="rId4"/>
    <p:sldId id="258" r:id="rId5"/>
    <p:sldId id="259" r:id="rId6"/>
    <p:sldId id="264" r:id="rId7"/>
    <p:sldId id="261" r:id="rId8"/>
    <p:sldId id="262" r:id="rId9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3" d="100"/>
          <a:sy n="93" d="100"/>
        </p:scale>
        <p:origin x="726" y="7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900618530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2234231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7130e644df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7130e644df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36756259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7130e644df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7130e644df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00717813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7130e644df_0_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7130e644df_0_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2400912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6350"/>
            <a:ext cx="9144000" cy="5149850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300" y="1803400"/>
            <a:ext cx="5825202" cy="1234727"/>
          </a:xfrm>
        </p:spPr>
        <p:txBody>
          <a:bodyPr anchor="b">
            <a:noAutofit/>
          </a:bodyPr>
          <a:lstStyle>
            <a:lvl1pPr algn="r">
              <a:defRPr sz="4050">
                <a:solidFill>
                  <a:schemeClr val="accent1"/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300" y="3038125"/>
            <a:ext cx="5825202" cy="822674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3134851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457200"/>
            <a:ext cx="6447501" cy="2552700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3352800"/>
            <a:ext cx="6447501" cy="1178222"/>
          </a:xfrm>
        </p:spPr>
        <p:txBody>
          <a:bodyPr anchor="ctr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83430397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8500" y="457200"/>
            <a:ext cx="6070601" cy="2266950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24604" y="2724150"/>
            <a:ext cx="5418393" cy="28575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3352800"/>
            <a:ext cx="6447501" cy="1178222"/>
          </a:xfrm>
        </p:spPr>
        <p:txBody>
          <a:bodyPr anchor="ctr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 smtClean="0"/>
              <a:t>‹N›</a:t>
            </a:fld>
            <a:endParaRPr lang="it-IT"/>
          </a:p>
        </p:txBody>
      </p:sp>
      <p:sp>
        <p:nvSpPr>
          <p:cNvPr id="20" name="TextBox 19"/>
          <p:cNvSpPr txBox="1"/>
          <p:nvPr/>
        </p:nvSpPr>
        <p:spPr>
          <a:xfrm>
            <a:off x="406403" y="592784"/>
            <a:ext cx="457200" cy="438582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6669758" y="2164917"/>
            <a:ext cx="457200" cy="438582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sz="1050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226162428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1448991"/>
            <a:ext cx="6447501" cy="1946595"/>
          </a:xfrm>
        </p:spPr>
        <p:txBody>
          <a:bodyPr anchor="b">
            <a:normAutofit/>
          </a:bodyPr>
          <a:lstStyle>
            <a:lvl1pPr algn="l">
              <a:defRPr sz="3300" b="0" cap="none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3395586"/>
            <a:ext cx="6447501" cy="1135436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80249900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 cita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8500" y="457200"/>
            <a:ext cx="6070601" cy="2266950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07999" y="3009900"/>
            <a:ext cx="6447502" cy="385686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3395586"/>
            <a:ext cx="6447501" cy="1135436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 smtClean="0"/>
              <a:t>‹N›</a:t>
            </a:fld>
            <a:endParaRPr lang="it-IT"/>
          </a:p>
        </p:txBody>
      </p:sp>
      <p:sp>
        <p:nvSpPr>
          <p:cNvPr id="24" name="TextBox 23"/>
          <p:cNvSpPr txBox="1"/>
          <p:nvPr/>
        </p:nvSpPr>
        <p:spPr>
          <a:xfrm>
            <a:off x="406403" y="592784"/>
            <a:ext cx="457200" cy="438582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669758" y="2164917"/>
            <a:ext cx="457200" cy="438582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55870568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0" y="457200"/>
            <a:ext cx="6441152" cy="2266950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07999" y="3009900"/>
            <a:ext cx="6447502" cy="385686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800">
                <a:solidFill>
                  <a:schemeClr val="accent1"/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3395586"/>
            <a:ext cx="6447501" cy="1135436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42805795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3/11/2020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14592517"/>
      </p:ext>
    </p:extLst>
  </p:cSld>
  <p:clrMapOvr>
    <a:masterClrMapping/>
  </p:clrMapOvr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5755" y="457200"/>
            <a:ext cx="978557" cy="3938588"/>
          </a:xfrm>
        </p:spPr>
        <p:txBody>
          <a:bodyPr vert="eaVert" anchor="ctr"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8001" y="457200"/>
            <a:ext cx="5295113" cy="3938588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96289039"/>
      </p:ext>
    </p:extLst>
  </p:cSld>
  <p:clrMapOvr>
    <a:masterClrMapping/>
  </p:clrMapOvr>
  <p:hf sldNum="0" hdr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 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27539113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1612827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27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77268932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2025651"/>
            <a:ext cx="6447501" cy="1369936"/>
          </a:xfrm>
        </p:spPr>
        <p:txBody>
          <a:bodyPr anchor="b"/>
          <a:lstStyle>
            <a:lvl1pPr algn="l">
              <a:defRPr sz="3000" b="0" cap="none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3395586"/>
            <a:ext cx="6447501" cy="645300"/>
          </a:xfrm>
        </p:spPr>
        <p:txBody>
          <a:bodyPr anchor="t"/>
          <a:lstStyle>
            <a:lvl1pPr marL="0" indent="0" algn="l">
              <a:buNone/>
              <a:defRPr sz="15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09299281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8001" y="1620442"/>
            <a:ext cx="3138026" cy="2910579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17477" y="1620442"/>
            <a:ext cx="3138026" cy="291058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3/11/2020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10632171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6809" y="1620737"/>
            <a:ext cx="3139217" cy="432197"/>
          </a:xfrm>
        </p:spPr>
        <p:txBody>
          <a:bodyPr anchor="b">
            <a:noAutofit/>
          </a:bodyPr>
          <a:lstStyle>
            <a:lvl1pPr marL="0" indent="0">
              <a:buNone/>
              <a:defRPr sz="180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6809" y="2052934"/>
            <a:ext cx="3139217" cy="2478088"/>
          </a:xfrm>
        </p:spPr>
        <p:txBody>
          <a:bodyPr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16287" y="1620737"/>
            <a:ext cx="3139214" cy="432197"/>
          </a:xfrm>
        </p:spPr>
        <p:txBody>
          <a:bodyPr anchor="b">
            <a:noAutofit/>
          </a:bodyPr>
          <a:lstStyle>
            <a:lvl1pPr marL="0" indent="0">
              <a:buNone/>
              <a:defRPr sz="180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16288" y="2052934"/>
            <a:ext cx="3139213" cy="2478088"/>
          </a:xfrm>
        </p:spPr>
        <p:txBody>
          <a:bodyPr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3/11/2020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55827766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457200"/>
            <a:ext cx="6447501" cy="990600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3/11/2020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23084744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3/11/2020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94589665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1123953"/>
            <a:ext cx="2890896" cy="958850"/>
          </a:xfrm>
        </p:spPr>
        <p:txBody>
          <a:bodyPr anchor="b">
            <a:normAutofit/>
          </a:bodyPr>
          <a:lstStyle>
            <a:lvl1pPr>
              <a:defRPr sz="15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0346" y="386193"/>
            <a:ext cx="3385156" cy="4144828"/>
          </a:xfrm>
        </p:spPr>
        <p:txBody>
          <a:bodyPr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8001" y="2082802"/>
            <a:ext cx="2890896" cy="1938337"/>
          </a:xfrm>
        </p:spPr>
        <p:txBody>
          <a:bodyPr>
            <a:normAutofit/>
          </a:bodyPr>
          <a:lstStyle>
            <a:lvl1pPr marL="0" indent="0">
              <a:buNone/>
              <a:defRPr sz="1050"/>
            </a:lvl1pPr>
            <a:lvl2pPr marL="342797" indent="0">
              <a:buNone/>
              <a:defRPr sz="1050"/>
            </a:lvl2pPr>
            <a:lvl3pPr marL="685595" indent="0">
              <a:buNone/>
              <a:defRPr sz="900"/>
            </a:lvl3pPr>
            <a:lvl4pPr marL="1028392" indent="0">
              <a:buNone/>
              <a:defRPr sz="750"/>
            </a:lvl4pPr>
            <a:lvl5pPr marL="1371188" indent="0">
              <a:buNone/>
              <a:defRPr sz="750"/>
            </a:lvl5pPr>
            <a:lvl6pPr marL="1713986" indent="0">
              <a:buNone/>
              <a:defRPr sz="750"/>
            </a:lvl6pPr>
            <a:lvl7pPr marL="2056783" indent="0">
              <a:buNone/>
              <a:defRPr sz="750"/>
            </a:lvl7pPr>
            <a:lvl8pPr marL="2399580" indent="0">
              <a:buNone/>
              <a:defRPr sz="750"/>
            </a:lvl8pPr>
            <a:lvl9pPr marL="2742377" indent="0">
              <a:buNone/>
              <a:defRPr sz="75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3/11/2020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13755252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3600450"/>
            <a:ext cx="6447500" cy="425054"/>
          </a:xfrm>
        </p:spPr>
        <p:txBody>
          <a:bodyPr anchor="b">
            <a:normAutofit/>
          </a:bodyPr>
          <a:lstStyle>
            <a:lvl1pPr algn="l">
              <a:defRPr sz="1800" b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08001" y="457200"/>
            <a:ext cx="6447501" cy="2884289"/>
          </a:xfrm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8001" y="4025504"/>
            <a:ext cx="6447500" cy="505518"/>
          </a:xfrm>
        </p:spPr>
        <p:txBody>
          <a:bodyPr>
            <a:normAutofit/>
          </a:bodyPr>
          <a:lstStyle>
            <a:lvl1pPr marL="0" indent="0">
              <a:buNone/>
              <a:defRPr sz="9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37342829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6350"/>
            <a:ext cx="9144000" cy="5149850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08001" y="457200"/>
            <a:ext cx="6447501" cy="9906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1620442"/>
            <a:ext cx="6447501" cy="29105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3850" y="4531022"/>
            <a:ext cx="683954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3/11/2020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08001" y="4531022"/>
            <a:ext cx="4723209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2998" y="4531022"/>
            <a:ext cx="512504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accent1"/>
                </a:solidFill>
              </a:defRPr>
            </a:lvl1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297334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</p:sldLayoutIdLst>
  <p:hf sldNum="0" hdr="0" ftr="0" dt="0"/>
  <p:txStyles>
    <p:titleStyle>
      <a:lvl1pPr algn="l" defTabSz="342900" rtl="0" eaLnBrk="1" latinLnBrk="0" hangingPunct="1">
        <a:spcBef>
          <a:spcPct val="0"/>
        </a:spcBef>
        <a:buNone/>
        <a:defRPr sz="27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57175" indent="-257175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3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57213" indent="-214313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572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001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5430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8859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I VERBI</a:t>
            </a:r>
            <a:endParaRPr/>
          </a:p>
        </p:txBody>
      </p:sp>
      <p:sp>
        <p:nvSpPr>
          <p:cNvPr id="55" name="Google Shape;55;p13"/>
          <p:cNvSpPr txBox="1">
            <a:spLocks noGrp="1"/>
          </p:cNvSpPr>
          <p:nvPr>
            <p:ph type="subTitle" idx="1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Tecla Rossini, cfp Canossa, Bagnolo Mella</a:t>
            </a:r>
            <a:endParaRPr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corso 1s, a.f. 2019-20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0" y="959046"/>
            <a:ext cx="6986427" cy="2564989"/>
          </a:xfrm>
        </p:spPr>
        <p:txBody>
          <a:bodyPr/>
          <a:lstStyle/>
          <a:p>
            <a:r>
              <a:rPr lang="it-IT" dirty="0" smtClean="0"/>
              <a:t>LA FORMA DEL VERBO: attiva, passiva, riflessiva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6879314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 dirty="0" smtClean="0"/>
              <a:t>Da </a:t>
            </a:r>
            <a:r>
              <a:rPr lang="it" dirty="0"/>
              <a:t>dove riprendiamo?</a:t>
            </a:r>
            <a:endParaRPr dirty="0"/>
          </a:p>
        </p:txBody>
      </p:sp>
      <p:sp>
        <p:nvSpPr>
          <p:cNvPr id="61" name="Google Shape;61;p1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 sz="1600" dirty="0"/>
              <a:t>DEI VERBI ABBIAMO VISTO:</a:t>
            </a:r>
            <a:endParaRPr sz="1600" dirty="0"/>
          </a:p>
          <a:p>
            <a:pPr marL="285750" lvl="0" indent="-285750" algn="l" rtl="0">
              <a:spcBef>
                <a:spcPts val="1600"/>
              </a:spcBef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it" sz="1600" dirty="0"/>
              <a:t>LE CONIUGAZIONI: attiva, passiva, propria</a:t>
            </a:r>
            <a:endParaRPr sz="1600" dirty="0"/>
          </a:p>
          <a:p>
            <a:pPr marL="285750" lvl="0" indent="-285750" algn="l" rtl="0">
              <a:spcBef>
                <a:spcPts val="1600"/>
              </a:spcBef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it" sz="1600" dirty="0"/>
              <a:t>LE PERSONE: I, II, III persona singolare, I, II, III persona plurale</a:t>
            </a:r>
            <a:endParaRPr sz="1600" dirty="0"/>
          </a:p>
          <a:p>
            <a:pPr marL="285750" lvl="0" indent="-285750" algn="l" rtl="0">
              <a:spcBef>
                <a:spcPts val="1600"/>
              </a:spcBef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it" sz="1600" dirty="0"/>
              <a:t>I MODI E I TEMPI: </a:t>
            </a:r>
            <a:endParaRPr sz="1600" dirty="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it" sz="1600" dirty="0"/>
              <a:t>finiti: INDICATIVO, CONGIUNTIVO, IMPERATIVO, CONDIZIONALE</a:t>
            </a:r>
            <a:endParaRPr sz="1600" dirty="0"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it" sz="1600" dirty="0"/>
              <a:t>indefiniti: INFINITO, PARTICIPIO, </a:t>
            </a:r>
            <a:r>
              <a:rPr lang="it" sz="1600" dirty="0" smtClean="0"/>
              <a:t>GERUNDIO</a:t>
            </a:r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Ricorda:</a:t>
            </a:r>
            <a:endParaRPr/>
          </a:p>
        </p:txBody>
      </p:sp>
      <p:sp>
        <p:nvSpPr>
          <p:cNvPr id="67" name="Google Shape;67;p15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 sz="1400" dirty="0"/>
              <a:t>TEMPI SEMPLICI:</a:t>
            </a:r>
            <a:endParaRPr sz="1400" dirty="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it" sz="1400" dirty="0"/>
              <a:t>pronome personale + voce verbale</a:t>
            </a:r>
            <a:endParaRPr sz="1400" dirty="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it" sz="1400" dirty="0"/>
              <a:t>IO MANGIO</a:t>
            </a:r>
            <a:endParaRPr sz="1400" dirty="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 sz="1400" dirty="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it" sz="1400" dirty="0"/>
              <a:t>TEMPI COMPOSTI:</a:t>
            </a:r>
            <a:endParaRPr sz="1400" dirty="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it" sz="1400" dirty="0"/>
              <a:t>pronome personale + ausiliare coniugato + participio passato</a:t>
            </a:r>
            <a:endParaRPr sz="1400" dirty="0"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it" sz="1400" dirty="0"/>
              <a:t>IO HO MANGIATO</a:t>
            </a:r>
            <a:endParaRPr sz="14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Ora parliamo della FORMA .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3" name="Google Shape;73;p16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l" rtl="0">
              <a:spcBef>
                <a:spcPts val="0"/>
              </a:spcBef>
              <a:spcAft>
                <a:spcPts val="0"/>
              </a:spcAft>
              <a:buSzPts val="1800"/>
              <a:buFont typeface="+mj-lt"/>
              <a:buAutoNum type="arabicPeriod"/>
            </a:pPr>
            <a:r>
              <a:rPr lang="it" dirty="0"/>
              <a:t>VERBI ATTIVI</a:t>
            </a:r>
            <a:endParaRPr dirty="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it" dirty="0"/>
              <a:t>IL SOGGETTO COMPIE L’AZIONE</a:t>
            </a:r>
            <a:endParaRPr dirty="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it" dirty="0"/>
              <a:t>Eva mangia la </a:t>
            </a:r>
            <a:r>
              <a:rPr lang="it" dirty="0" smtClean="0"/>
              <a:t>mela</a:t>
            </a: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 lang="it" dirty="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it" dirty="0" smtClean="0"/>
              <a:t>2. VERBI PASSIVI</a:t>
            </a: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it" dirty="0" smtClean="0"/>
              <a:t>IL </a:t>
            </a:r>
            <a:r>
              <a:rPr lang="it" dirty="0"/>
              <a:t>SOGGETTO SUBISCE L’AZIONE</a:t>
            </a:r>
            <a:endParaRPr dirty="0"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it" dirty="0"/>
              <a:t>La mela è mangiata da Eva</a:t>
            </a:r>
            <a:endParaRPr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304941" y="306492"/>
            <a:ext cx="8520600" cy="572700"/>
          </a:xfrm>
        </p:spPr>
        <p:txBody>
          <a:bodyPr/>
          <a:lstStyle/>
          <a:p>
            <a:r>
              <a:rPr lang="it-IT" dirty="0" smtClean="0"/>
              <a:t>Attenti!</a:t>
            </a:r>
            <a:endParaRPr lang="it-IT" dirty="0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8977" y="879192"/>
            <a:ext cx="6411432" cy="4180858"/>
          </a:xfrm>
          <a:prstGeom prst="rect">
            <a:avLst/>
          </a:prstGeom>
        </p:spPr>
      </p:pic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90165" y="1106161"/>
            <a:ext cx="8520600" cy="3416400"/>
          </a:xfrm>
        </p:spPr>
        <p:txBody>
          <a:bodyPr/>
          <a:lstStyle/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208340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14300" indent="0">
              <a:buNone/>
            </a:pPr>
            <a:r>
              <a:rPr lang="it-IT" dirty="0" smtClean="0"/>
              <a:t>3. VERBI RIFLESSIVI</a:t>
            </a:r>
          </a:p>
          <a:p>
            <a:pPr marL="114300" indent="0">
              <a:buNone/>
            </a:pPr>
            <a:endParaRPr lang="it-IT" dirty="0"/>
          </a:p>
          <a:p>
            <a:pPr marL="114300" indent="0">
              <a:buNone/>
            </a:pPr>
            <a:r>
              <a:rPr lang="it-IT" dirty="0" smtClean="0"/>
              <a:t>L’azione si  riflette su chi la compie.</a:t>
            </a:r>
          </a:p>
          <a:p>
            <a:pPr marL="114300" indent="0">
              <a:buNone/>
            </a:pPr>
            <a:r>
              <a:rPr lang="it-IT" dirty="0" smtClean="0"/>
              <a:t>Possono essere </a:t>
            </a:r>
          </a:p>
          <a:p>
            <a:pPr marL="114300" indent="0">
              <a:buNone/>
            </a:pPr>
            <a:endParaRPr lang="it-IT" dirty="0" smtClean="0"/>
          </a:p>
          <a:p>
            <a:pPr marL="114300" indent="0">
              <a:buNone/>
            </a:pPr>
            <a:r>
              <a:rPr lang="it-IT" dirty="0" smtClean="0"/>
              <a:t>PROPRI: io mi lavo</a:t>
            </a:r>
          </a:p>
          <a:p>
            <a:pPr marL="114300" indent="0">
              <a:buNone/>
            </a:pPr>
            <a:endParaRPr lang="it-IT" dirty="0" smtClean="0"/>
          </a:p>
          <a:p>
            <a:pPr marL="114300" indent="0">
              <a:buNone/>
            </a:pPr>
            <a:r>
              <a:rPr lang="it-IT" dirty="0" smtClean="0"/>
              <a:t>RECIPROCI: Carlo e Marta si amano</a:t>
            </a:r>
          </a:p>
          <a:p>
            <a:pPr marL="114300" indent="0">
              <a:buNone/>
            </a:pPr>
            <a:endParaRPr lang="it-IT" dirty="0" smtClean="0"/>
          </a:p>
          <a:p>
            <a:pPr marL="114300" indent="0">
              <a:buNone/>
            </a:pPr>
            <a:r>
              <a:rPr lang="it-IT" dirty="0" smtClean="0"/>
              <a:t>PRONOMINALI: io mi arrabbio (non arrabbio me stesso!)</a:t>
            </a:r>
          </a:p>
        </p:txBody>
      </p:sp>
    </p:spTree>
    <p:extLst>
      <p:ext uri="{BB962C8B-B14F-4D97-AF65-F5344CB8AC3E}">
        <p14:creationId xmlns:p14="http://schemas.microsoft.com/office/powerpoint/2010/main" val="40390460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Per oggi ci fermiamo qui …</a:t>
            </a:r>
            <a:endParaRPr lang="it-IT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2414426" y="1633591"/>
            <a:ext cx="6417873" cy="2935284"/>
          </a:xfrm>
        </p:spPr>
        <p:txBody>
          <a:bodyPr/>
          <a:lstStyle/>
          <a:p>
            <a:r>
              <a:rPr lang="it-IT" dirty="0" smtClean="0"/>
              <a:t>Esercizi sul libro:</a:t>
            </a:r>
          </a:p>
          <a:p>
            <a:r>
              <a:rPr lang="it-IT" dirty="0" smtClean="0"/>
              <a:t>P. 62 n. 3, 4, 5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4387330"/>
      </p:ext>
    </p:extLst>
  </p:cSld>
  <p:clrMapOvr>
    <a:masterClrMapping/>
  </p:clrMapOvr>
</p:sld>
</file>

<file path=ppt/theme/theme1.xml><?xml version="1.0" encoding="utf-8"?>
<a:theme xmlns:a="http://schemas.openxmlformats.org/drawingml/2006/main" name="Sfaccettatura">
  <a:themeElements>
    <a:clrScheme name="Sfaccettatur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Sfaccettatur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faccettatur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16</TotalTime>
  <Words>197</Words>
  <Application>Microsoft Office PowerPoint</Application>
  <PresentationFormat>Presentazione su schermo (16:9)</PresentationFormat>
  <Paragraphs>41</Paragraphs>
  <Slides>8</Slides>
  <Notes>4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8</vt:i4>
      </vt:variant>
    </vt:vector>
  </HeadingPairs>
  <TitlesOfParts>
    <vt:vector size="13" baseType="lpstr">
      <vt:lpstr>Arial</vt:lpstr>
      <vt:lpstr>Trebuchet MS</vt:lpstr>
      <vt:lpstr>Wingdings</vt:lpstr>
      <vt:lpstr>Wingdings 3</vt:lpstr>
      <vt:lpstr>Sfaccettatura</vt:lpstr>
      <vt:lpstr>I VERBI</vt:lpstr>
      <vt:lpstr>LA FORMA DEL VERBO: attiva, passiva, riflessiva</vt:lpstr>
      <vt:lpstr>Da dove riprendiamo?</vt:lpstr>
      <vt:lpstr>Ricorda:</vt:lpstr>
      <vt:lpstr>Ora parliamo della FORMA . </vt:lpstr>
      <vt:lpstr>Attenti!</vt:lpstr>
      <vt:lpstr>Presentazione standard di PowerPoint</vt:lpstr>
      <vt:lpstr>Per oggi ci fermiamo qui …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 VERBI</dc:title>
  <cp:lastModifiedBy>Utente</cp:lastModifiedBy>
  <cp:revision>3</cp:revision>
  <dcterms:modified xsi:type="dcterms:W3CDTF">2020-03-11T08:06:11Z</dcterms:modified>
</cp:coreProperties>
</file>